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3" r:id="rId5"/>
    <p:sldId id="742" r:id="rId6"/>
    <p:sldId id="264" r:id="rId7"/>
    <p:sldId id="1473" r:id="rId8"/>
    <p:sldId id="265" r:id="rId9"/>
    <p:sldId id="266" r:id="rId10"/>
    <p:sldId id="281" r:id="rId11"/>
    <p:sldId id="1475" r:id="rId12"/>
    <p:sldId id="259" r:id="rId13"/>
    <p:sldId id="260" r:id="rId14"/>
    <p:sldId id="345" r:id="rId15"/>
    <p:sldId id="1474" r:id="rId16"/>
    <p:sldId id="262" r:id="rId17"/>
    <p:sldId id="604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82" r:id="rId27"/>
    <p:sldId id="284" r:id="rId28"/>
    <p:sldId id="280" r:id="rId29"/>
    <p:sldId id="285" r:id="rId30"/>
    <p:sldId id="286" r:id="rId31"/>
    <p:sldId id="287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6"/>
          </a:solidFill>
        </a:fill>
      </a:tcStyle>
    </a:wholeTbl>
    <a:band2H>
      <a:tcTxStyle/>
      <a:tcStyle>
        <a:tcBdr/>
        <a:fill>
          <a:solidFill>
            <a:srgbClr val="E6E7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0748"/>
  </p:normalViewPr>
  <p:slideViewPr>
    <p:cSldViewPr snapToGrid="0" snapToObjects="1">
      <p:cViewPr varScale="1">
        <p:scale>
          <a:sx n="58" d="100"/>
          <a:sy n="58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65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01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EE5C1-AAC5-3444-B246-FA81927D50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9F1C78F9-BDB5-44EE-99CF-42DFA6A95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</p:spTree>
    <p:extLst>
      <p:ext uri="{BB962C8B-B14F-4D97-AF65-F5344CB8AC3E}">
        <p14:creationId xmlns:p14="http://schemas.microsoft.com/office/powerpoint/2010/main" val="41854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F2F276C-BDF7-4BC6-A8D9-F060E9A4F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68313" y="365125"/>
            <a:ext cx="4179887" cy="2351088"/>
          </a:xfrm>
        </p:spPr>
      </p:sp>
    </p:spTree>
    <p:extLst>
      <p:ext uri="{BB962C8B-B14F-4D97-AF65-F5344CB8AC3E}">
        <p14:creationId xmlns:p14="http://schemas.microsoft.com/office/powerpoint/2010/main" val="119442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3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4414">
            <a:off x="-1197694" y="10356760"/>
            <a:ext cx="18288001" cy="796867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43814" y="367765"/>
            <a:ext cx="23460851" cy="14143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4502" y="5723809"/>
            <a:ext cx="8133010" cy="247414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2080145"/>
            <a:ext cx="4267200" cy="528510"/>
          </a:xfrm>
          <a:prstGeom prst="rect">
            <a:avLst/>
          </a:prstGeom>
        </p:spPr>
        <p:txBody>
          <a:bodyPr wrap="square" anchor="ctr"/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H2O World 2015"/>
          <p:cNvSpPr txBox="1"/>
          <p:nvPr/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 algn="ctr" defTabSz="914400">
              <a:defRPr sz="6400" spc="600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H2O World 2015</a:t>
            </a:r>
          </a:p>
        </p:txBody>
      </p:sp>
      <p:pic>
        <p:nvPicPr>
          <p:cNvPr id="122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Body Level One…"/>
          <p:cNvSpPr txBox="1">
            <a:spLocks noGrp="1"/>
          </p:cNvSpPr>
          <p:nvPr>
            <p:ph type="body" idx="1"/>
          </p:nvPr>
        </p:nvSpPr>
        <p:spPr>
          <a:xfrm>
            <a:off x="872898" y="3200400"/>
            <a:ext cx="22638204" cy="9051926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bg>
      <p:bgPr>
        <a:gradFill flip="none" rotWithShape="1">
          <a:gsLst>
            <a:gs pos="50000">
              <a:srgbClr val="FFFFFF"/>
            </a:gs>
            <a:gs pos="100000">
              <a:srgbClr val="D9D9D9">
                <a:alpha val="41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16306800" y="549276"/>
            <a:ext cx="7318637" cy="117030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idx="1"/>
          </p:nvPr>
        </p:nvSpPr>
        <p:spPr>
          <a:xfrm>
            <a:off x="1095697" y="549276"/>
            <a:ext cx="14906303" cy="11703051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68739" y="0"/>
            <a:ext cx="24521478" cy="1744130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142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3962400" y="0"/>
            <a:ext cx="16459200" cy="1516667"/>
          </a:xfrm>
          <a:prstGeom prst="rect">
            <a:avLst/>
          </a:prstGeom>
        </p:spPr>
        <p:txBody>
          <a:bodyPr lIns="182849" tIns="182849" rIns="182849" bIns="182849" anchor="b"/>
          <a:lstStyle>
            <a:lvl1pPr>
              <a:lnSpc>
                <a:spcPct val="207142"/>
              </a:lnSpc>
              <a:defRPr sz="560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idx="1"/>
          </p:nvPr>
        </p:nvSpPr>
        <p:spPr>
          <a:xfrm>
            <a:off x="646022" y="2565765"/>
            <a:ext cx="23091956" cy="9686561"/>
          </a:xfrm>
          <a:prstGeom prst="rect">
            <a:avLst/>
          </a:prstGeom>
        </p:spPr>
        <p:txBody>
          <a:bodyPr lIns="182849" tIns="182849" rIns="182849" bIns="182849"/>
          <a:lstStyle>
            <a:lvl1pPr>
              <a:spcBef>
                <a:spcPts val="0"/>
              </a:spcBef>
              <a:defRPr sz="6400"/>
            </a:lvl1pPr>
            <a:lvl2pPr marL="1110342" indent="-653142">
              <a:spcBef>
                <a:spcPts val="0"/>
              </a:spcBef>
              <a:defRPr sz="6400"/>
            </a:lvl2pPr>
            <a:lvl3pPr marL="1524000" indent="-609600">
              <a:spcBef>
                <a:spcPts val="0"/>
              </a:spcBef>
              <a:defRPr sz="6400"/>
            </a:lvl3pPr>
            <a:lvl4pPr marL="2103120" indent="-731520">
              <a:spcBef>
                <a:spcPts val="0"/>
              </a:spcBef>
              <a:defRPr sz="6400"/>
            </a:lvl4pPr>
            <a:lvl5pPr marL="2560320" indent="-731520">
              <a:spcBef>
                <a:spcPts val="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134555" y="12712700"/>
            <a:ext cx="652781" cy="69685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-36282" y="-9465"/>
            <a:ext cx="24384003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"/>
          <p:cNvSpPr/>
          <p:nvPr/>
        </p:nvSpPr>
        <p:spPr>
          <a:xfrm>
            <a:off x="2047" y="-9465"/>
            <a:ext cx="24379906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 flipH="1">
            <a:off x="8798317" y="2494890"/>
            <a:ext cx="1" cy="10217810"/>
          </a:xfrm>
          <a:prstGeom prst="line">
            <a:avLst/>
          </a:prstGeom>
          <a:ln w="114300">
            <a:solidFill>
              <a:srgbClr val="FBE91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64" name="Line"/>
          <p:cNvSpPr/>
          <p:nvPr/>
        </p:nvSpPr>
        <p:spPr>
          <a:xfrm>
            <a:off x="9385300" y="579371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65" name="Line"/>
          <p:cNvSpPr/>
          <p:nvPr/>
        </p:nvSpPr>
        <p:spPr>
          <a:xfrm>
            <a:off x="9385300" y="938352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66" name="Rectangle"/>
          <p:cNvSpPr txBox="1">
            <a:spLocks noGrp="1"/>
          </p:cNvSpPr>
          <p:nvPr>
            <p:ph type="body" sz="quarter" idx="13"/>
          </p:nvPr>
        </p:nvSpPr>
        <p:spPr>
          <a:xfrm>
            <a:off x="9385297" y="6008896"/>
            <a:ext cx="13925864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167" name="Rectangle"/>
          <p:cNvSpPr txBox="1">
            <a:spLocks noGrp="1"/>
          </p:cNvSpPr>
          <p:nvPr>
            <p:ph type="body" sz="quarter" idx="14"/>
          </p:nvPr>
        </p:nvSpPr>
        <p:spPr>
          <a:xfrm>
            <a:off x="9385300" y="9609604"/>
            <a:ext cx="13925859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168" name="Rectangle"/>
          <p:cNvSpPr txBox="1">
            <a:spLocks noGrp="1"/>
          </p:cNvSpPr>
          <p:nvPr>
            <p:ph type="body" sz="quarter" idx="15"/>
          </p:nvPr>
        </p:nvSpPr>
        <p:spPr>
          <a:xfrm>
            <a:off x="842454" y="2473040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169" name="Rectangle"/>
          <p:cNvSpPr txBox="1">
            <a:spLocks noGrp="1"/>
          </p:cNvSpPr>
          <p:nvPr>
            <p:ph type="body" sz="quarter" idx="16"/>
          </p:nvPr>
        </p:nvSpPr>
        <p:spPr>
          <a:xfrm>
            <a:off x="842455" y="6014808"/>
            <a:ext cx="7552246" cy="310379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170" name="Rectangle"/>
          <p:cNvSpPr txBox="1">
            <a:spLocks noGrp="1"/>
          </p:cNvSpPr>
          <p:nvPr>
            <p:ph type="body" sz="quarter" idx="17"/>
          </p:nvPr>
        </p:nvSpPr>
        <p:spPr>
          <a:xfrm>
            <a:off x="842454" y="9609604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816627" y="-18933"/>
            <a:ext cx="22750746" cy="17630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0882" y="-9465"/>
            <a:ext cx="24384003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/>
        </p:nvSpPr>
        <p:spPr>
          <a:xfrm>
            <a:off x="0" y="5"/>
            <a:ext cx="24384000" cy="174413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19200" y="12712707"/>
            <a:ext cx="5689600" cy="730250"/>
          </a:xfrm>
          <a:prstGeom prst="rect">
            <a:avLst/>
          </a:prstGeom>
        </p:spPr>
        <p:txBody>
          <a:bodyPr/>
          <a:lstStyle/>
          <a:p>
            <a:fld id="{2DB7A58F-6F63-4968-AC18-7832F07264C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31200" y="12712707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475200" y="12712707"/>
            <a:ext cx="625492" cy="615551"/>
          </a:xfrm>
          <a:prstGeom prst="rect">
            <a:avLst/>
          </a:prstGeom>
        </p:spPr>
        <p:txBody>
          <a:bodyPr/>
          <a:lstStyle/>
          <a:p>
            <a:fld id="{54C18B77-3485-4B2A-8563-2C1FCF62FC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342962" y="12823377"/>
            <a:ext cx="2684576" cy="8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37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055433"/>
            <a:ext cx="24384000" cy="417690"/>
          </a:xfrm>
          <a:prstGeom prst="rect">
            <a:avLst/>
          </a:prstGeom>
          <a:solidFill>
            <a:srgbClr val="FFE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7680" tIns="121902" rIns="243800" bIns="121902" rtlCol="0" anchor="ctr"/>
          <a:lstStyle/>
          <a:p>
            <a:pPr algn="l"/>
            <a:fld id="{5266C0E3-FCB2-4D10-9980-6DFC0D8FABCB}" type="slidenum">
              <a:rPr lang="en-US" sz="1334" smtClean="0">
                <a:solidFill>
                  <a:schemeClr val="tx1">
                    <a:alpha val="50000"/>
                  </a:schemeClr>
                </a:solidFill>
                <a:latin typeface="Arial"/>
                <a:cs typeface="Arial"/>
              </a:rPr>
              <a:pPr algn="l"/>
              <a:t>‹#›</a:t>
            </a:fld>
            <a:endParaRPr lang="en-US" sz="1334">
              <a:solidFill>
                <a:schemeClr val="tx1"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8600635" y="13032841"/>
            <a:ext cx="3635022" cy="417690"/>
          </a:xfrm>
          <a:prstGeom prst="rect">
            <a:avLst/>
          </a:prstGeom>
          <a:noFill/>
        </p:spPr>
        <p:txBody>
          <a:bodyPr wrap="none" lIns="243790" tIns="121896" rIns="243790" bIns="121896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1334" b="0" i="0" kern="1200">
                <a:solidFill>
                  <a:schemeClr val="tx1"/>
                </a:solidFill>
                <a:latin typeface="Arial"/>
                <a:ea typeface="+mn-ea"/>
                <a:cs typeface="Arial"/>
              </a:rPr>
              <a:t>© 2018</a:t>
            </a:r>
            <a:r>
              <a:rPr lang="en-US" sz="1334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H2O.ai a</a:t>
            </a:r>
            <a:r>
              <a:rPr lang="en-US" sz="1334" b="0" i="0" kern="1200">
                <a:solidFill>
                  <a:schemeClr val="tx1"/>
                </a:solidFill>
                <a:latin typeface="Arial"/>
                <a:ea typeface="+mn-ea"/>
                <a:cs typeface="Arial"/>
              </a:rPr>
              <a:t>ll rights reserved</a:t>
            </a:r>
            <a:endParaRPr lang="en-US" sz="1334" b="0" i="0">
              <a:solidFill>
                <a:schemeClr val="tx1"/>
              </a:solidFill>
            </a:endParaRPr>
          </a:p>
        </p:txBody>
      </p:sp>
      <p:pic>
        <p:nvPicPr>
          <p:cNvPr id="12" name="image2.png">
            <a:extLst>
              <a:ext uri="{FF2B5EF4-FFF2-40B4-BE49-F238E27FC236}">
                <a16:creationId xmlns:a16="http://schemas.microsoft.com/office/drawing/2014/main" id="{15BF6FAB-16B5-8246-9AB2-5015BBC415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9691" y="13010272"/>
            <a:ext cx="1269954" cy="50798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B2E52-0EF6-484A-B0AA-2615DAE288F0}"/>
              </a:ext>
            </a:extLst>
          </p:cNvPr>
          <p:cNvSpPr txBox="1"/>
          <p:nvPr userDrawn="1"/>
        </p:nvSpPr>
        <p:spPr>
          <a:xfrm>
            <a:off x="9427335" y="13062437"/>
            <a:ext cx="3635022" cy="417690"/>
          </a:xfrm>
          <a:prstGeom prst="rect">
            <a:avLst/>
          </a:prstGeom>
          <a:noFill/>
        </p:spPr>
        <p:txBody>
          <a:bodyPr wrap="none" lIns="243790" tIns="121896" rIns="243790" bIns="121896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1334" b="0" i="0" kern="1200">
                <a:solidFill>
                  <a:schemeClr val="tx1"/>
                </a:solidFill>
                <a:latin typeface="Arial"/>
                <a:ea typeface="+mn-ea"/>
                <a:cs typeface="Arial"/>
              </a:rPr>
              <a:t>CONFIDENTIAL &amp; PROPRIETARY</a:t>
            </a:r>
            <a:endParaRPr lang="en-US" sz="1334" b="0" i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B210B-ECEF-FE41-999E-4877E8DBEACE}"/>
              </a:ext>
            </a:extLst>
          </p:cNvPr>
          <p:cNvSpPr txBox="1"/>
          <p:nvPr userDrawn="1"/>
        </p:nvSpPr>
        <p:spPr>
          <a:xfrm>
            <a:off x="20014830" y="312545"/>
            <a:ext cx="3824424" cy="1157286"/>
          </a:xfrm>
          <a:prstGeom prst="rect">
            <a:avLst/>
          </a:prstGeom>
          <a:ln>
            <a:noFill/>
          </a:ln>
        </p:spPr>
        <p:txBody>
          <a:bodyPr wrap="square" lIns="121714" tIns="60856" rIns="121714" bIns="60856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734" dirty="0">
                <a:solidFill>
                  <a:srgbClr val="FF0000"/>
                </a:solidFill>
                <a:latin typeface="Arial"/>
                <a:cs typeface="Arial"/>
              </a:rPr>
              <a:t>[place customer logo]</a:t>
            </a:r>
          </a:p>
        </p:txBody>
      </p:sp>
    </p:spTree>
    <p:extLst>
      <p:ext uri="{BB962C8B-B14F-4D97-AF65-F5344CB8AC3E}">
        <p14:creationId xmlns:p14="http://schemas.microsoft.com/office/powerpoint/2010/main" val="135163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39921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gradFill flip="none" rotWithShape="1">
          <a:gsLst>
            <a:gs pos="52367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>
            <a:off x="2047" y="-9465"/>
            <a:ext cx="24379906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4" name="Line"/>
          <p:cNvSpPr/>
          <p:nvPr/>
        </p:nvSpPr>
        <p:spPr>
          <a:xfrm flipH="1">
            <a:off x="8798317" y="2494890"/>
            <a:ext cx="1" cy="10217810"/>
          </a:xfrm>
          <a:prstGeom prst="line">
            <a:avLst/>
          </a:prstGeom>
          <a:ln w="114300">
            <a:solidFill>
              <a:srgbClr val="FBE91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" name="Line"/>
          <p:cNvSpPr/>
          <p:nvPr/>
        </p:nvSpPr>
        <p:spPr>
          <a:xfrm>
            <a:off x="9385300" y="579371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" name="Line"/>
          <p:cNvSpPr/>
          <p:nvPr/>
        </p:nvSpPr>
        <p:spPr>
          <a:xfrm>
            <a:off x="9385300" y="938352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3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288" y="12477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Rectangle"/>
          <p:cNvSpPr txBox="1">
            <a:spLocks noGrp="1"/>
          </p:cNvSpPr>
          <p:nvPr>
            <p:ph type="body" sz="quarter" idx="13"/>
          </p:nvPr>
        </p:nvSpPr>
        <p:spPr>
          <a:xfrm>
            <a:off x="9385297" y="6008896"/>
            <a:ext cx="13925864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39" name="Rectangle"/>
          <p:cNvSpPr txBox="1">
            <a:spLocks noGrp="1"/>
          </p:cNvSpPr>
          <p:nvPr>
            <p:ph type="body" sz="quarter" idx="14"/>
          </p:nvPr>
        </p:nvSpPr>
        <p:spPr>
          <a:xfrm>
            <a:off x="9385300" y="9609604"/>
            <a:ext cx="13925859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40" name="Rectangle"/>
          <p:cNvSpPr txBox="1">
            <a:spLocks noGrp="1"/>
          </p:cNvSpPr>
          <p:nvPr>
            <p:ph type="body" sz="quarter" idx="15"/>
          </p:nvPr>
        </p:nvSpPr>
        <p:spPr>
          <a:xfrm>
            <a:off x="842454" y="2473040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41" name="Rectangle"/>
          <p:cNvSpPr txBox="1">
            <a:spLocks noGrp="1"/>
          </p:cNvSpPr>
          <p:nvPr>
            <p:ph type="body" sz="quarter" idx="16"/>
          </p:nvPr>
        </p:nvSpPr>
        <p:spPr>
          <a:xfrm>
            <a:off x="842455" y="6014808"/>
            <a:ext cx="7552246" cy="310379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42" name="Rectangle"/>
          <p:cNvSpPr txBox="1">
            <a:spLocks noGrp="1"/>
          </p:cNvSpPr>
          <p:nvPr>
            <p:ph type="body" sz="quarter" idx="17"/>
          </p:nvPr>
        </p:nvSpPr>
        <p:spPr>
          <a:xfrm>
            <a:off x="842454" y="9609604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816627" y="-18933"/>
            <a:ext cx="22750746" cy="17630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EC6F-3EB3-4B11-8D28-814EF3D57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16581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4492625" y="8813800"/>
            <a:ext cx="15544801" cy="2724150"/>
          </a:xfrm>
          <a:prstGeom prst="rect">
            <a:avLst/>
          </a:prstGeom>
        </p:spPr>
        <p:txBody>
          <a:bodyPr anchor="t"/>
          <a:lstStyle>
            <a:lvl1pPr algn="l">
              <a:defRPr sz="8000" cap="all"/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92625" y="5813426"/>
            <a:ext cx="15544801" cy="300037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1pPr>
            <a:lvl2pPr marL="0" indent="4572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2pPr>
            <a:lvl3pPr marL="0" indent="9144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3pPr>
            <a:lvl4pPr marL="0" indent="13716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4pPr>
            <a:lvl5pPr marL="0" indent="18288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"/>
          <p:cNvSpPr/>
          <p:nvPr/>
        </p:nvSpPr>
        <p:spPr>
          <a:xfrm>
            <a:off x="3677" y="-9465"/>
            <a:ext cx="24376645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70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/>
          <p:nvPr/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 algn="ctr" defTabSz="914400">
              <a:defRPr sz="6400" spc="600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Rectangle"/>
          <p:cNvSpPr txBox="1">
            <a:spLocks noGrp="1"/>
          </p:cNvSpPr>
          <p:nvPr>
            <p:ph type="body" sz="half" idx="13"/>
          </p:nvPr>
        </p:nvSpPr>
        <p:spPr>
          <a:xfrm>
            <a:off x="12338050" y="2390248"/>
            <a:ext cx="11098839" cy="10713415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indent="0">
              <a:spcBef>
                <a:spcPts val="1100"/>
              </a:spcBef>
              <a:buSzTx/>
              <a:buFontTx/>
              <a:buNone/>
              <a:defRPr sz="4800">
                <a:latin typeface="Futura Bold"/>
                <a:ea typeface="Futura Bold"/>
                <a:cs typeface="Futura Bold"/>
                <a:sym typeface="Futura Bold"/>
              </a:defRPr>
            </a:pPr>
            <a:endParaRPr/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74874" y="2432003"/>
            <a:ext cx="11267902" cy="1062990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100"/>
              </a:spcBef>
              <a:buSzTx/>
              <a:buFontTx/>
              <a:buNone/>
              <a:defRPr sz="4800">
                <a:latin typeface="Futura Bold"/>
                <a:ea typeface="Futura Bold"/>
                <a:cs typeface="Futura Bold"/>
                <a:sym typeface="Futura Bold"/>
              </a:defRPr>
            </a:lvl1pPr>
            <a:lvl2pPr marL="0" indent="457200">
              <a:spcBef>
                <a:spcPts val="1100"/>
              </a:spcBef>
              <a:buSzTx/>
              <a:buFontTx/>
              <a:buNone/>
              <a:defRPr sz="4800">
                <a:latin typeface="Futura Bold"/>
                <a:ea typeface="Futura Bold"/>
                <a:cs typeface="Futura Bold"/>
                <a:sym typeface="Futura Bold"/>
              </a:defRPr>
            </a:lvl2pPr>
            <a:lvl3pPr marL="0" indent="914400">
              <a:spcBef>
                <a:spcPts val="1100"/>
              </a:spcBef>
              <a:buSzTx/>
              <a:buFontTx/>
              <a:buNone/>
              <a:defRPr sz="4800">
                <a:latin typeface="Futura Bold"/>
                <a:ea typeface="Futura Bold"/>
                <a:cs typeface="Futura Bold"/>
                <a:sym typeface="Futura Bold"/>
              </a:defRPr>
            </a:lvl3pPr>
            <a:lvl4pPr marL="0" indent="1371600">
              <a:spcBef>
                <a:spcPts val="1100"/>
              </a:spcBef>
              <a:buSzTx/>
              <a:buFontTx/>
              <a:buNone/>
              <a:defRPr sz="4800">
                <a:latin typeface="Futura Bold"/>
                <a:ea typeface="Futura Bold"/>
                <a:cs typeface="Futura Bold"/>
                <a:sym typeface="Futura Bold"/>
              </a:defRPr>
            </a:lvl4pPr>
            <a:lvl5pPr marL="0" indent="1828800">
              <a:spcBef>
                <a:spcPts val="1100"/>
              </a:spcBef>
              <a:buSzTx/>
              <a:buFontTx/>
              <a:buNone/>
              <a:defRPr sz="4800">
                <a:latin typeface="Futura Bold"/>
                <a:ea typeface="Futura Bold"/>
                <a:cs typeface="Futura Bold"/>
                <a:sym typeface="Futur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"/>
          <p:cNvSpPr/>
          <p:nvPr/>
        </p:nvSpPr>
        <p:spPr>
          <a:xfrm>
            <a:off x="-12632" y="-9465"/>
            <a:ext cx="24383999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82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/>
          <p:nvPr/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 algn="ctr" defTabSz="914400">
              <a:defRPr sz="6400" spc="600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Rectangle"/>
          <p:cNvSpPr txBox="1">
            <a:spLocks noGrp="1"/>
          </p:cNvSpPr>
          <p:nvPr>
            <p:ph type="body" sz="half" idx="13"/>
          </p:nvPr>
        </p:nvSpPr>
        <p:spPr>
          <a:xfrm>
            <a:off x="1409671" y="2870200"/>
            <a:ext cx="8569356" cy="938212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SzTx/>
              <a:buFontTx/>
              <a:buNone/>
              <a:defRPr sz="2800"/>
            </a:pPr>
            <a:endParaRPr/>
          </a:p>
        </p:txBody>
      </p:sp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1409671" y="546100"/>
            <a:ext cx="8569356" cy="2324100"/>
          </a:xfrm>
          <a:prstGeom prst="rect">
            <a:avLst/>
          </a:prstGeom>
        </p:spPr>
        <p:txBody>
          <a:bodyPr anchor="b"/>
          <a:lstStyle>
            <a:lvl1pPr algn="l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10198100" y="546100"/>
            <a:ext cx="13296854" cy="11706226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632576" y="1225550"/>
            <a:ext cx="10972801" cy="82296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6632576" y="9601200"/>
            <a:ext cx="10972801" cy="1133476"/>
          </a:xfrm>
          <a:prstGeom prst="rect">
            <a:avLst/>
          </a:prstGeom>
        </p:spPr>
        <p:txBody>
          <a:bodyPr anchor="b"/>
          <a:lstStyle>
            <a:lvl1pPr algn="l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32576" y="10734675"/>
            <a:ext cx="10972801" cy="16097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818" y="-9465"/>
            <a:ext cx="24384003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76143" y="3200400"/>
            <a:ext cx="22179920" cy="9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>
            <a:lvl2pPr>
              <a:buChar char="o"/>
            </a:lvl2pPr>
            <a:lvl4pPr>
              <a:buChar char="–"/>
            </a:lvl4pPr>
            <a:lvl5pPr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591116" cy="577647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transition spd="med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solidFill>
            <a:srgbClr val="000000"/>
          </a:solidFill>
          <a:uFillTx/>
          <a:latin typeface="Futura Bold"/>
          <a:ea typeface="Futura Bold"/>
          <a:cs typeface="Futura Bold"/>
          <a:sym typeface="Futura Bold"/>
        </a:defRPr>
      </a:lvl1pPr>
      <a:lvl2pPr marL="0" marR="0" indent="228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solidFill>
            <a:srgbClr val="000000"/>
          </a:solidFill>
          <a:uFillTx/>
          <a:latin typeface="Futura Bold"/>
          <a:ea typeface="Futura Bold"/>
          <a:cs typeface="Futura Bold"/>
          <a:sym typeface="Futura Bold"/>
        </a:defRPr>
      </a:lvl2pPr>
      <a:lvl3pPr marL="0" marR="0" indent="457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solidFill>
            <a:srgbClr val="000000"/>
          </a:solidFill>
          <a:uFillTx/>
          <a:latin typeface="Futura Bold"/>
          <a:ea typeface="Futura Bold"/>
          <a:cs typeface="Futura Bold"/>
          <a:sym typeface="Futura Bold"/>
        </a:defRPr>
      </a:lvl3pPr>
      <a:lvl4pPr marL="0" marR="0" indent="685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solidFill>
            <a:srgbClr val="000000"/>
          </a:solidFill>
          <a:uFillTx/>
          <a:latin typeface="Futura Bold"/>
          <a:ea typeface="Futura Bold"/>
          <a:cs typeface="Futura Bold"/>
          <a:sym typeface="Futura Bold"/>
        </a:defRPr>
      </a:lvl4pPr>
      <a:lvl5pPr marL="0" marR="0" indent="9144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solidFill>
            <a:srgbClr val="000000"/>
          </a:solidFill>
          <a:uFillTx/>
          <a:latin typeface="Futura Bold"/>
          <a:ea typeface="Futura Bold"/>
          <a:cs typeface="Futura Bold"/>
          <a:sym typeface="Futura Bold"/>
        </a:defRPr>
      </a:lvl5pPr>
      <a:lvl6pPr marL="0" marR="0" indent="11430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solidFill>
            <a:srgbClr val="000000"/>
          </a:solidFill>
          <a:uFillTx/>
          <a:latin typeface="Futura Bold"/>
          <a:ea typeface="Futura Bold"/>
          <a:cs typeface="Futura Bold"/>
          <a:sym typeface="Futura Bold"/>
        </a:defRPr>
      </a:lvl6pPr>
      <a:lvl7pPr marL="0" marR="0" indent="1371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solidFill>
            <a:srgbClr val="000000"/>
          </a:solidFill>
          <a:uFillTx/>
          <a:latin typeface="Futura Bold"/>
          <a:ea typeface="Futura Bold"/>
          <a:cs typeface="Futura Bold"/>
          <a:sym typeface="Futura Bold"/>
        </a:defRPr>
      </a:lvl7pPr>
      <a:lvl8pPr marL="0" marR="0" indent="1600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solidFill>
            <a:srgbClr val="000000"/>
          </a:solidFill>
          <a:uFillTx/>
          <a:latin typeface="Futura Bold"/>
          <a:ea typeface="Futura Bold"/>
          <a:cs typeface="Futura Bold"/>
          <a:sym typeface="Futura Bold"/>
        </a:defRPr>
      </a:lvl8pPr>
      <a:lvl9pPr marL="0" marR="0" indent="1828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solidFill>
            <a:srgbClr val="000000"/>
          </a:solidFill>
          <a:uFillTx/>
          <a:latin typeface="Futura Bold"/>
          <a:ea typeface="Futura Bold"/>
          <a:cs typeface="Futura Bold"/>
          <a:sym typeface="Futura Bold"/>
        </a:defRPr>
      </a:lvl9pPr>
    </p:titleStyle>
    <p:bodyStyle>
      <a:lvl1pPr marL="685800" marR="0" indent="-6858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1pPr>
      <a:lvl2pPr marL="1123950" marR="0" indent="-66675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2pPr>
      <a:lvl3pPr marL="1554480" marR="0" indent="-64008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3pPr>
      <a:lvl4pPr marL="20828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4pPr>
      <a:lvl5pPr marL="25400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5pPr>
      <a:lvl6pPr marL="29972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6pPr>
      <a:lvl7pPr marL="34544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7pPr>
      <a:lvl8pPr marL="39116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8pPr>
      <a:lvl9pPr marL="43688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12" Type="http://schemas.openxmlformats.org/officeDocument/2006/relationships/image" Target="../media/image34.tiff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tiff"/><Relationship Id="rId11" Type="http://schemas.openxmlformats.org/officeDocument/2006/relationships/image" Target="../media/image33.tiff"/><Relationship Id="rId5" Type="http://schemas.openxmlformats.org/officeDocument/2006/relationships/image" Target="../media/image27.tiff"/><Relationship Id="rId15" Type="http://schemas.openxmlformats.org/officeDocument/2006/relationships/image" Target="../media/image37.png"/><Relationship Id="rId10" Type="http://schemas.openxmlformats.org/officeDocument/2006/relationships/image" Target="../media/image32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h2o-automl-tutorials" TargetMode="External"/><Relationship Id="rId2" Type="http://schemas.openxmlformats.org/officeDocument/2006/relationships/hyperlink" Target="https://tinyurl.com/h2o-automl-doc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h2o-meetup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gitter.im/h2oai/h2o-3" TargetMode="External"/><Relationship Id="rId3" Type="http://schemas.openxmlformats.org/officeDocument/2006/relationships/hyperlink" Target="http://learn.h2o.ai" TargetMode="External"/><Relationship Id="rId7" Type="http://schemas.openxmlformats.org/officeDocument/2006/relationships/hyperlink" Target="https://tinyurl.com/h2ostream" TargetMode="External"/><Relationship Id="rId2" Type="http://schemas.openxmlformats.org/officeDocument/2006/relationships/hyperlink" Target="http://docs.h2o.ai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ackoverflow.com/tags/h2o" TargetMode="External"/><Relationship Id="rId5" Type="http://schemas.openxmlformats.org/officeDocument/2006/relationships/hyperlink" Target="https://www.youtube.com/user/0xdata" TargetMode="External"/><Relationship Id="rId10" Type="http://schemas.openxmlformats.org/officeDocument/2006/relationships/image" Target="../media/image70.png"/><Relationship Id="rId4" Type="http://schemas.openxmlformats.org/officeDocument/2006/relationships/hyperlink" Target="https://github.com/h2oai/h2o-meetups" TargetMode="External"/><Relationship Id="rId9" Type="http://schemas.openxmlformats.org/officeDocument/2006/relationships/hyperlink" Target="http://h2o.ai/event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calable Automatic  Machine Learning in H2O"/>
          <p:cNvSpPr txBox="1">
            <a:spLocks noGrp="1"/>
          </p:cNvSpPr>
          <p:nvPr>
            <p:ph type="ctrTitle"/>
          </p:nvPr>
        </p:nvSpPr>
        <p:spPr>
          <a:xfrm>
            <a:off x="343814" y="367765"/>
            <a:ext cx="23696372" cy="45766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8000" spc="750">
                <a:latin typeface="Futura"/>
                <a:ea typeface="Futura"/>
                <a:cs typeface="Futura"/>
                <a:sym typeface="Futura"/>
              </a:defRPr>
            </a:pPr>
            <a:r>
              <a:t>Scalable Automatic </a:t>
            </a:r>
            <a:br/>
            <a:r>
              <a:t>Machine Learning in H2O</a:t>
            </a:r>
          </a:p>
        </p:txBody>
      </p:sp>
      <p:sp>
        <p:nvSpPr>
          <p:cNvPr id="211" name="Erin LeDell Ph.D. @ledell"/>
          <p:cNvSpPr txBox="1">
            <a:spLocks noGrp="1"/>
          </p:cNvSpPr>
          <p:nvPr>
            <p:ph type="subTitle" sz="quarter" idx="1"/>
          </p:nvPr>
        </p:nvSpPr>
        <p:spPr>
          <a:xfrm>
            <a:off x="15119498" y="11464209"/>
            <a:ext cx="10084814" cy="3947349"/>
          </a:xfrm>
          <a:prstGeom prst="rect">
            <a:avLst/>
          </a:prstGeom>
        </p:spPr>
        <p:txBody>
          <a:bodyPr/>
          <a:lstStyle/>
          <a:p>
            <a:pPr>
              <a:defRPr sz="5000">
                <a:solidFill>
                  <a:srgbClr val="888888"/>
                </a:solidFill>
              </a:defRPr>
            </a:pPr>
            <a:r>
              <a:rPr lang="en-US" dirty="0"/>
              <a:t>Michelle </a:t>
            </a:r>
            <a:r>
              <a:rPr lang="en-US" dirty="0" err="1"/>
              <a:t>Tanco</a:t>
            </a:r>
            <a:endParaRPr lang="en-US" dirty="0"/>
          </a:p>
          <a:p>
            <a:pPr>
              <a:defRPr sz="5000">
                <a:solidFill>
                  <a:srgbClr val="888888"/>
                </a:solidFill>
              </a:defRPr>
            </a:pPr>
            <a:r>
              <a:rPr lang="en-US" dirty="0"/>
              <a:t>Customer Data Scientist</a:t>
            </a:r>
            <a:endParaRPr dirty="0"/>
          </a:p>
        </p:txBody>
      </p:sp>
      <p:pic>
        <p:nvPicPr>
          <p:cNvPr id="212" name="h2o-square-sticker.jpg" descr="h2o-square-stick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95" y="10739724"/>
            <a:ext cx="2336702" cy="2336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4065594 - automation cog gear loading processing wheel workflow.png" descr="4065594 - automation cog gear loading processing wheel workfl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325" y="4884325"/>
            <a:ext cx="3947350" cy="3947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2162353-394C-7A4D-9432-387BC7D8E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9596675"/>
            <a:ext cx="7620000" cy="2311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H2O AutoML on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Will </a:t>
            </a:r>
            <a:r>
              <a:rPr lang="en-US" dirty="0" err="1"/>
              <a:t>AutoML</a:t>
            </a:r>
            <a:r>
              <a:rPr lang="en-US" dirty="0"/>
              <a:t> Take My Job?!</a:t>
            </a:r>
            <a:endParaRPr dirty="0"/>
          </a:p>
        </p:txBody>
      </p:sp>
      <p:pic>
        <p:nvPicPr>
          <p:cNvPr id="338" name="Screen Shot 2019-11-19 at 8.55.10 AM.png" descr="Screen Shot 2019-11-19 at 8.55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2457846"/>
            <a:ext cx="5528028" cy="10707943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https://twitter.com/ledell/status/1116533416155963392"/>
          <p:cNvSpPr txBox="1"/>
          <p:nvPr/>
        </p:nvSpPr>
        <p:spPr>
          <a:xfrm>
            <a:off x="7656025" y="11859200"/>
            <a:ext cx="16387150" cy="1422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ctr" defTabSz="914400">
              <a:defRPr sz="3900" spc="365">
                <a:solidFill>
                  <a:srgbClr val="A6AAA9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https://twitter.com/ledell/status/1116533416155963392</a:t>
            </a:r>
          </a:p>
        </p:txBody>
      </p:sp>
      <p:sp>
        <p:nvSpPr>
          <p:cNvPr id="340" name="On a one-day Kaggle competition, AutoML tools ruled the leaderboard.…"/>
          <p:cNvSpPr txBox="1"/>
          <p:nvPr/>
        </p:nvSpPr>
        <p:spPr>
          <a:xfrm>
            <a:off x="8644227" y="1792818"/>
            <a:ext cx="14410746" cy="7996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defTabSz="914400">
              <a:spcBef>
                <a:spcPts val="1500"/>
              </a:spcBef>
              <a:buSzPct val="100000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lang="en-US" dirty="0"/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000" dirty="0"/>
              <a:t>On a one-day Kaggle competition, </a:t>
            </a:r>
            <a:r>
              <a:rPr sz="4000" dirty="0" err="1"/>
              <a:t>AutoML</a:t>
            </a:r>
            <a:r>
              <a:rPr sz="4000" dirty="0"/>
              <a:t> tools ruled the leaderboard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000" dirty="0"/>
              <a:t>In regular competitions, teams have much more time to do sophisticated, hand-crafted feature engineering, and so the humans are still winning (for now… 😈)</a:t>
            </a:r>
            <a:endParaRPr lang="en-US" sz="4000" dirty="0"/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lang="en-US" sz="4000" dirty="0"/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sz="4000" dirty="0" err="1"/>
              <a:t>AutoML</a:t>
            </a:r>
            <a:r>
              <a:rPr lang="en-US" sz="4000" dirty="0"/>
              <a:t> tools give the data scientist more time to focus on more complicated projects, understanding the domain, and getting more models into production or otherwise impacting the business</a:t>
            </a:r>
          </a:p>
        </p:txBody>
      </p:sp>
    </p:spTree>
    <p:extLst>
      <p:ext uri="{BB962C8B-B14F-4D97-AF65-F5344CB8AC3E}">
        <p14:creationId xmlns:p14="http://schemas.microsoft.com/office/powerpoint/2010/main" val="369415285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spects of Automatic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[Not-So-Automatic] </a:t>
            </a:r>
            <a:r>
              <a:rPr dirty="0"/>
              <a:t>Aspects of Machine Learning</a:t>
            </a:r>
          </a:p>
        </p:txBody>
      </p:sp>
      <p:grpSp>
        <p:nvGrpSpPr>
          <p:cNvPr id="19" name="Group">
            <a:extLst>
              <a:ext uri="{FF2B5EF4-FFF2-40B4-BE49-F238E27FC236}">
                <a16:creationId xmlns:a16="http://schemas.microsoft.com/office/drawing/2014/main" id="{DFB0AA65-3182-6740-BA4D-2C3E8DE3533A}"/>
              </a:ext>
            </a:extLst>
          </p:cNvPr>
          <p:cNvGrpSpPr/>
          <p:nvPr/>
        </p:nvGrpSpPr>
        <p:grpSpPr>
          <a:xfrm>
            <a:off x="1346980" y="3053949"/>
            <a:ext cx="20993403" cy="8601538"/>
            <a:chOff x="0" y="0"/>
            <a:chExt cx="20993400" cy="8601537"/>
          </a:xfrm>
        </p:grpSpPr>
        <p:pic>
          <p:nvPicPr>
            <p:cNvPr id="20" name="Sitemap_font_awesome.svg.png" descr="Sitemap_font_awesome.svg.png">
              <a:extLst>
                <a:ext uri="{FF2B5EF4-FFF2-40B4-BE49-F238E27FC236}">
                  <a16:creationId xmlns:a16="http://schemas.microsoft.com/office/drawing/2014/main" id="{23EE7CA5-F6F8-6F48-B36D-BF21E7FB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2098" y="1694532"/>
              <a:ext cx="3770359" cy="3770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500px-Cogs_font_awesome.svg.png" descr="500px-Cogs_font_awesome.svg.png">
              <a:extLst>
                <a:ext uri="{FF2B5EF4-FFF2-40B4-BE49-F238E27FC236}">
                  <a16:creationId xmlns:a16="http://schemas.microsoft.com/office/drawing/2014/main" id="{606EC52B-C382-0644-94F8-E45E0B85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8328" y="3550165"/>
              <a:ext cx="2882159" cy="28821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" name="Group">
              <a:extLst>
                <a:ext uri="{FF2B5EF4-FFF2-40B4-BE49-F238E27FC236}">
                  <a16:creationId xmlns:a16="http://schemas.microsoft.com/office/drawing/2014/main" id="{7899ED0A-9799-0648-8A79-5833A6EDA5B1}"/>
                </a:ext>
              </a:extLst>
            </p:cNvPr>
            <p:cNvGrpSpPr/>
            <p:nvPr/>
          </p:nvGrpSpPr>
          <p:grpSpPr>
            <a:xfrm>
              <a:off x="9006347" y="6693729"/>
              <a:ext cx="3326118" cy="1093518"/>
              <a:chOff x="0" y="0"/>
              <a:chExt cx="3326116" cy="1093517"/>
            </a:xfrm>
          </p:grpSpPr>
          <p:pic>
            <p:nvPicPr>
              <p:cNvPr id="31" name="cube-128.png" descr="cube-128.png">
                <a:extLst>
                  <a:ext uri="{FF2B5EF4-FFF2-40B4-BE49-F238E27FC236}">
                    <a16:creationId xmlns:a16="http://schemas.microsoft.com/office/drawing/2014/main" id="{0D04977A-EC7E-434A-8716-67751C274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093518" cy="10935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cube-128.png" descr="cube-128.png">
                <a:extLst>
                  <a:ext uri="{FF2B5EF4-FFF2-40B4-BE49-F238E27FC236}">
                    <a16:creationId xmlns:a16="http://schemas.microsoft.com/office/drawing/2014/main" id="{4082DAEE-8B3C-8146-B2BC-D9BDAEAA6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9704" y="0"/>
                <a:ext cx="1093518" cy="10935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" name="cube-128.png" descr="cube-128.png">
                <a:extLst>
                  <a:ext uri="{FF2B5EF4-FFF2-40B4-BE49-F238E27FC236}">
                    <a16:creationId xmlns:a16="http://schemas.microsoft.com/office/drawing/2014/main" id="{A05BB234-9E89-C646-A643-79F4048CC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2598" y="0"/>
                <a:ext cx="1093519" cy="10935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3" name="Group">
              <a:extLst>
                <a:ext uri="{FF2B5EF4-FFF2-40B4-BE49-F238E27FC236}">
                  <a16:creationId xmlns:a16="http://schemas.microsoft.com/office/drawing/2014/main" id="{0DC096FB-5F1A-FF4F-A9AE-2A0AAF6A1F66}"/>
                </a:ext>
              </a:extLst>
            </p:cNvPr>
            <p:cNvGrpSpPr/>
            <p:nvPr/>
          </p:nvGrpSpPr>
          <p:grpSpPr>
            <a:xfrm>
              <a:off x="1555706" y="1532966"/>
              <a:ext cx="4440832" cy="4093490"/>
              <a:chOff x="0" y="0"/>
              <a:chExt cx="4440830" cy="4093488"/>
            </a:xfrm>
          </p:grpSpPr>
          <p:pic>
            <p:nvPicPr>
              <p:cNvPr id="27" name="Align_left_font_awesome.svg.png" descr="Align_left_font_awesome.svg.png">
                <a:extLst>
                  <a:ext uri="{FF2B5EF4-FFF2-40B4-BE49-F238E27FC236}">
                    <a16:creationId xmlns:a16="http://schemas.microsoft.com/office/drawing/2014/main" id="{FD4FDB9F-844F-2041-B41E-FF5C35930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8877" y="1452"/>
                <a:ext cx="2031954" cy="2031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" name="512px-Align_justify_font_awesome.svg.png" descr="512px-Align_justify_font_awesome.svg.png">
                <a:extLst>
                  <a:ext uri="{FF2B5EF4-FFF2-40B4-BE49-F238E27FC236}">
                    <a16:creationId xmlns:a16="http://schemas.microsoft.com/office/drawing/2014/main" id="{F583F9A1-D724-8448-943E-DD3982F33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2061535"/>
                <a:ext cx="2031954" cy="2031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" name="Align_center_font_awesome.svg.png" descr="Align_center_font_awesome.svg.png">
                <a:extLst>
                  <a:ext uri="{FF2B5EF4-FFF2-40B4-BE49-F238E27FC236}">
                    <a16:creationId xmlns:a16="http://schemas.microsoft.com/office/drawing/2014/main" id="{76A296B0-F671-CE4B-AF99-5953A14C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031954" cy="2031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Bar_chart_font_awesome.svg.png" descr="Bar_chart_font_awesome.svg.png">
                <a:extLst>
                  <a:ext uri="{FF2B5EF4-FFF2-40B4-BE49-F238E27FC236}">
                    <a16:creationId xmlns:a16="http://schemas.microsoft.com/office/drawing/2014/main" id="{13DC406F-E13C-C044-AA7E-9FF20443C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8877" y="2061535"/>
                <a:ext cx="2031954" cy="2031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4" name="Data Prep">
              <a:extLst>
                <a:ext uri="{FF2B5EF4-FFF2-40B4-BE49-F238E27FC236}">
                  <a16:creationId xmlns:a16="http://schemas.microsoft.com/office/drawing/2014/main" id="{500C393D-403E-6F47-99AE-9C506709BC01}"/>
                </a:ext>
              </a:extLst>
            </p:cNvPr>
            <p:cNvSpPr txBox="1"/>
            <p:nvPr/>
          </p:nvSpPr>
          <p:spPr>
            <a:xfrm>
              <a:off x="0" y="5498440"/>
              <a:ext cx="7552246" cy="3103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 defTabSz="914400">
                <a:spcBef>
                  <a:spcPts val="1900"/>
                </a:spcBef>
                <a:defRPr sz="8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lang="en-US" dirty="0"/>
                <a:t>Domain Expertise</a:t>
              </a:r>
              <a:endParaRPr dirty="0"/>
            </a:p>
          </p:txBody>
        </p:sp>
        <p:sp>
          <p:nvSpPr>
            <p:cNvPr id="25" name="Model Generation">
              <a:extLst>
                <a:ext uri="{FF2B5EF4-FFF2-40B4-BE49-F238E27FC236}">
                  <a16:creationId xmlns:a16="http://schemas.microsoft.com/office/drawing/2014/main" id="{56A2F48F-AFA2-4043-A36A-FDDDEB985294}"/>
                </a:ext>
              </a:extLst>
            </p:cNvPr>
            <p:cNvSpPr txBox="1"/>
            <p:nvPr/>
          </p:nvSpPr>
          <p:spPr>
            <a:xfrm>
              <a:off x="6888196" y="0"/>
              <a:ext cx="7552246" cy="3098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914400">
                <a:spcBef>
                  <a:spcPts val="1900"/>
                </a:spcBef>
                <a:defRPr sz="8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rPr dirty="0"/>
                <a:t>Model</a:t>
              </a:r>
              <a:br>
                <a:rPr dirty="0"/>
              </a:br>
              <a:r>
                <a:rPr lang="en-US" dirty="0"/>
                <a:t>Trust</a:t>
              </a:r>
              <a:endParaRPr dirty="0"/>
            </a:p>
          </p:txBody>
        </p:sp>
        <p:sp>
          <p:nvSpPr>
            <p:cNvPr id="26" name="Ensembles">
              <a:extLst>
                <a:ext uri="{FF2B5EF4-FFF2-40B4-BE49-F238E27FC236}">
                  <a16:creationId xmlns:a16="http://schemas.microsoft.com/office/drawing/2014/main" id="{D5FCBC29-A121-244D-9432-9BB9DEF01AD7}"/>
                </a:ext>
              </a:extLst>
            </p:cNvPr>
            <p:cNvSpPr txBox="1"/>
            <p:nvPr/>
          </p:nvSpPr>
          <p:spPr>
            <a:xfrm>
              <a:off x="13441154" y="5498440"/>
              <a:ext cx="7552246" cy="3103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 defTabSz="914400">
                <a:spcBef>
                  <a:spcPts val="1900"/>
                </a:spcBef>
                <a:defRPr sz="8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lang="en-US" dirty="0"/>
                <a:t>Taking Action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141926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H2O Platform"/>
          <p:cNvSpPr txBox="1">
            <a:spLocks noGrp="1"/>
          </p:cNvSpPr>
          <p:nvPr>
            <p:ph type="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H2O Platform</a:t>
            </a:r>
          </a:p>
        </p:txBody>
      </p:sp>
    </p:spTree>
    <p:extLst>
      <p:ext uri="{BB962C8B-B14F-4D97-AF65-F5344CB8AC3E}">
        <p14:creationId xmlns:p14="http://schemas.microsoft.com/office/powerpoint/2010/main" val="422787327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H2O Machine Learning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Machine Learning Platform</a:t>
            </a:r>
          </a:p>
        </p:txBody>
      </p:sp>
      <p:sp>
        <p:nvSpPr>
          <p:cNvPr id="233" name="Distributed (multi-core + multi-node) implementations of cutting edge ML algorithms.…"/>
          <p:cNvSpPr txBox="1"/>
          <p:nvPr/>
        </p:nvSpPr>
        <p:spPr>
          <a:xfrm>
            <a:off x="2117568" y="2535294"/>
            <a:ext cx="20860064" cy="7573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59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Distributed (multi-core + multi-node) implementations of cutting edge ML algorithms</a:t>
            </a:r>
          </a:p>
          <a:p>
            <a:pPr marL="685800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59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Core algorithms written in high performance Java</a:t>
            </a:r>
          </a:p>
          <a:p>
            <a:pPr marL="685800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59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APIs available in R, Python, Scala; web GUI</a:t>
            </a:r>
          </a:p>
          <a:p>
            <a:pPr marL="685800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59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Easily deploy models to production as pure Java code</a:t>
            </a:r>
          </a:p>
          <a:p>
            <a:pPr marL="685800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59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Works on Hadoop, Spark, EC2, your laptop, etc.</a:t>
            </a:r>
          </a:p>
        </p:txBody>
      </p:sp>
      <p:grpSp>
        <p:nvGrpSpPr>
          <p:cNvPr id="239" name="Group"/>
          <p:cNvGrpSpPr/>
          <p:nvPr/>
        </p:nvGrpSpPr>
        <p:grpSpPr>
          <a:xfrm>
            <a:off x="5624716" y="10909420"/>
            <a:ext cx="12296368" cy="2209430"/>
            <a:chOff x="0" y="0"/>
            <a:chExt cx="12296367" cy="2209428"/>
          </a:xfrm>
        </p:grpSpPr>
        <p:pic>
          <p:nvPicPr>
            <p:cNvPr id="234" name="Rlogo.png" descr="R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3584" y="469755"/>
              <a:ext cx="1927862" cy="14940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Logo_Python.png" descr="Logo_Pyth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4438" y="252870"/>
              <a:ext cx="1927861" cy="19278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smooth-spiral.png" descr="smooth-spiral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2289" y="119954"/>
              <a:ext cx="1337033" cy="1969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json_logo-555px__1_.png" descr="json_logo-555px__1_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501" y="376767"/>
              <a:ext cx="3512867" cy="1680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java.png" descr="java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716728" cy="2209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0" name="Water_wave_emoji_icon_png_grande.png" descr="Water_wave_emoji_icon_png_grand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401" y="10997872"/>
            <a:ext cx="2419673" cy="2032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Water_wave_emoji_icon_png_grande.png" descr="Water_wave_emoji_icon_png_grand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7125" y="10997872"/>
            <a:ext cx="2419673" cy="20325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75243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H2O Open Source AI Platform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329F038-DDFD-4AB2-BD7D-A61A48543B33}"/>
              </a:ext>
            </a:extLst>
          </p:cNvPr>
          <p:cNvSpPr/>
          <p:nvPr/>
        </p:nvSpPr>
        <p:spPr bwMode="gray">
          <a:xfrm>
            <a:off x="18295937" y="8171895"/>
            <a:ext cx="6088066" cy="488370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4">
              <a:defRPr/>
            </a:pPr>
            <a:endParaRPr lang="en-US" sz="5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3294EC1-5615-4828-9133-84A37E790B39}"/>
              </a:ext>
            </a:extLst>
          </p:cNvPr>
          <p:cNvSpPr/>
          <p:nvPr/>
        </p:nvSpPr>
        <p:spPr bwMode="gray">
          <a:xfrm>
            <a:off x="12137321" y="2566201"/>
            <a:ext cx="6088066" cy="5386114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4">
              <a:defRPr/>
            </a:pPr>
            <a:endParaRPr lang="en-US" sz="5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E9B8CFC-6A65-4650-AA2B-44E8623B1FA0}"/>
              </a:ext>
            </a:extLst>
          </p:cNvPr>
          <p:cNvSpPr/>
          <p:nvPr/>
        </p:nvSpPr>
        <p:spPr bwMode="gray">
          <a:xfrm>
            <a:off x="6071149" y="7924013"/>
            <a:ext cx="6148250" cy="5386114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4">
              <a:defRPr/>
            </a:pPr>
            <a:endParaRPr lang="en-US" sz="5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F29603A-429E-43D4-8096-C451FE0A6EE7}"/>
              </a:ext>
            </a:extLst>
          </p:cNvPr>
          <p:cNvSpPr/>
          <p:nvPr/>
        </p:nvSpPr>
        <p:spPr bwMode="gray">
          <a:xfrm>
            <a:off x="6082302" y="7912827"/>
            <a:ext cx="6142048" cy="105615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43840" rIns="243840" rtlCol="0" anchor="ctr" anchorCtr="1"/>
          <a:lstStyle/>
          <a:p>
            <a:pPr algn="ctr" defTabSz="1828754">
              <a:defRPr/>
            </a:pPr>
            <a:r>
              <a:rPr lang="en-US" sz="3200" b="1">
                <a:solidFill>
                  <a:schemeClr val="tx2"/>
                </a:solidFill>
                <a:latin typeface="+mj-lt"/>
              </a:rPr>
              <a:t>Rapid Model Deployment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E98D000-13B3-4197-810F-777DE6D4D6A2}"/>
              </a:ext>
            </a:extLst>
          </p:cNvPr>
          <p:cNvSpPr/>
          <p:nvPr/>
        </p:nvSpPr>
        <p:spPr bwMode="gray">
          <a:xfrm>
            <a:off x="43377" y="8165642"/>
            <a:ext cx="6088066" cy="499156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4"/>
            <a:endParaRPr lang="en-US" sz="5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B8653F1-5AF2-4331-AF64-56C3D910F4F1}"/>
              </a:ext>
            </a:extLst>
          </p:cNvPr>
          <p:cNvSpPr/>
          <p:nvPr/>
        </p:nvSpPr>
        <p:spPr bwMode="gray">
          <a:xfrm>
            <a:off x="12257447" y="8165642"/>
            <a:ext cx="6016858" cy="499156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4"/>
            <a:endParaRPr lang="en-US" sz="5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B797EEF3-AF6F-4E38-A251-CC5AF1F104BC}"/>
              </a:ext>
            </a:extLst>
          </p:cNvPr>
          <p:cNvSpPr/>
          <p:nvPr/>
        </p:nvSpPr>
        <p:spPr bwMode="gray">
          <a:xfrm>
            <a:off x="18279021" y="7912827"/>
            <a:ext cx="6104978" cy="105615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43840" rIns="243840" rtlCol="0" anchor="ctr" anchorCtr="1"/>
          <a:lstStyle/>
          <a:p>
            <a:pPr algn="ctr" defTabSz="1828754"/>
            <a:r>
              <a:rPr lang="en-US" sz="3200" b="1">
                <a:solidFill>
                  <a:schemeClr val="tx2"/>
                </a:solidFill>
                <a:latin typeface="+mj-lt"/>
              </a:rPr>
              <a:t>Cloud Integration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956366F-9C80-4C50-90BD-B7CFA3E37212}"/>
              </a:ext>
            </a:extLst>
          </p:cNvPr>
          <p:cNvSpPr/>
          <p:nvPr/>
        </p:nvSpPr>
        <p:spPr bwMode="gray">
          <a:xfrm>
            <a:off x="12492250" y="2744747"/>
            <a:ext cx="6035040" cy="5386114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4">
              <a:defRPr/>
            </a:pPr>
            <a:endParaRPr lang="en-US" sz="5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A15590EB-9A49-491F-9C0F-C8E568DB5831}"/>
              </a:ext>
            </a:extLst>
          </p:cNvPr>
          <p:cNvSpPr/>
          <p:nvPr/>
        </p:nvSpPr>
        <p:spPr bwMode="gray">
          <a:xfrm>
            <a:off x="12201467" y="7912827"/>
            <a:ext cx="6086534" cy="1056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43840" rIns="243840" rtlCol="0" anchor="ctr" anchorCtr="1"/>
          <a:lstStyle/>
          <a:p>
            <a:pPr algn="ctr" defTabSz="1828754">
              <a:defRPr/>
            </a:pPr>
            <a:r>
              <a:rPr lang="en-US" sz="3200" b="1">
                <a:solidFill>
                  <a:schemeClr val="tx2"/>
                </a:solidFill>
                <a:latin typeface="+mj-lt"/>
              </a:rPr>
              <a:t>GPU Enablement</a:t>
            </a: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8AA3C9E7-167A-4380-A960-19E18302C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14000991" y="9272045"/>
            <a:ext cx="2432170" cy="243217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00C3176-1A0A-4866-A283-E8B6E5D1A8E3}"/>
              </a:ext>
            </a:extLst>
          </p:cNvPr>
          <p:cNvSpPr txBox="1"/>
          <p:nvPr/>
        </p:nvSpPr>
        <p:spPr bwMode="gray">
          <a:xfrm>
            <a:off x="6418761" y="9415010"/>
            <a:ext cx="5253290" cy="325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 defTabSz="1828754">
              <a:lnSpc>
                <a:spcPct val="90000"/>
              </a:lnSpc>
              <a:spcBef>
                <a:spcPts val="16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sz="2666">
                <a:solidFill>
                  <a:schemeClr val="tx2"/>
                </a:solidFill>
              </a:rPr>
              <a:t>Highly portable models deployed in Java (POJO) </a:t>
            </a:r>
            <a:br>
              <a:rPr lang="en-US" sz="2666">
                <a:solidFill>
                  <a:schemeClr val="tx2"/>
                </a:solidFill>
              </a:rPr>
            </a:br>
            <a:r>
              <a:rPr lang="en-US" sz="2666">
                <a:solidFill>
                  <a:schemeClr val="tx2"/>
                </a:solidFill>
              </a:rPr>
              <a:t>and Model Object Optimized (MOJO)</a:t>
            </a:r>
          </a:p>
          <a:p>
            <a:pPr marL="304792" indent="-304792" defTabSz="1828754">
              <a:lnSpc>
                <a:spcPct val="90000"/>
              </a:lnSpc>
              <a:spcBef>
                <a:spcPts val="16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sz="2666">
                <a:solidFill>
                  <a:schemeClr val="tx2"/>
                </a:solidFill>
              </a:rPr>
              <a:t>Automated and streamlined scoring service </a:t>
            </a:r>
            <a:br>
              <a:rPr lang="en-US" sz="2666">
                <a:solidFill>
                  <a:schemeClr val="tx2"/>
                </a:solidFill>
              </a:rPr>
            </a:br>
            <a:r>
              <a:rPr lang="en-US" sz="2666">
                <a:solidFill>
                  <a:schemeClr val="tx2"/>
                </a:solidFill>
              </a:rPr>
              <a:t>deployment with </a:t>
            </a:r>
            <a:br>
              <a:rPr lang="en-US" sz="2666">
                <a:solidFill>
                  <a:schemeClr val="tx2"/>
                </a:solidFill>
              </a:rPr>
            </a:br>
            <a:r>
              <a:rPr lang="en-US" sz="2666">
                <a:solidFill>
                  <a:schemeClr val="tx2"/>
                </a:solidFill>
              </a:rPr>
              <a:t>Rest API</a:t>
            </a:r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22B707D9-669A-43FB-8FF6-2C4B3C4723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855202" y="11734802"/>
            <a:ext cx="1595976" cy="1595976"/>
          </a:xfrm>
          <a:prstGeom prst="rect">
            <a:avLst/>
          </a:prstGeom>
        </p:spPr>
      </p:pic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BE8B3E5-4B79-4FB9-B3EE-BD3403A78D2E}"/>
              </a:ext>
            </a:extLst>
          </p:cNvPr>
          <p:cNvGrpSpPr/>
          <p:nvPr/>
        </p:nvGrpSpPr>
        <p:grpSpPr bwMode="gray">
          <a:xfrm>
            <a:off x="1502583" y="9323403"/>
            <a:ext cx="2854326" cy="1384302"/>
            <a:chOff x="563468" y="3586795"/>
            <a:chExt cx="1070372" cy="519113"/>
          </a:xfrm>
        </p:grpSpPr>
        <p:sp>
          <p:nvSpPr>
            <p:cNvPr id="234" name="Freeform 225">
              <a:extLst>
                <a:ext uri="{FF2B5EF4-FFF2-40B4-BE49-F238E27FC236}">
                  <a16:creationId xmlns:a16="http://schemas.microsoft.com/office/drawing/2014/main" id="{4FF120B5-99DD-4413-BEF7-4B0A2763FC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3468" y="3680855"/>
              <a:ext cx="254794" cy="30956"/>
            </a:xfrm>
            <a:custGeom>
              <a:avLst/>
              <a:gdLst>
                <a:gd name="T0" fmla="*/ 474 w 949"/>
                <a:gd name="T1" fmla="*/ 117 h 118"/>
                <a:gd name="T2" fmla="*/ 0 w 949"/>
                <a:gd name="T3" fmla="*/ 117 h 118"/>
                <a:gd name="T4" fmla="*/ 0 w 949"/>
                <a:gd name="T5" fmla="*/ 0 h 118"/>
                <a:gd name="T6" fmla="*/ 948 w 949"/>
                <a:gd name="T7" fmla="*/ 0 h 118"/>
                <a:gd name="T8" fmla="*/ 948 w 949"/>
                <a:gd name="T9" fmla="*/ 117 h 118"/>
                <a:gd name="T10" fmla="*/ 474 w 949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8">
                  <a:moveTo>
                    <a:pt x="474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7"/>
                  </a:lnTo>
                  <a:lnTo>
                    <a:pt x="474" y="117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Freeform 226">
              <a:extLst>
                <a:ext uri="{FF2B5EF4-FFF2-40B4-BE49-F238E27FC236}">
                  <a16:creationId xmlns:a16="http://schemas.microsoft.com/office/drawing/2014/main" id="{2F461179-B90B-45A3-9156-6AA8C73FCC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3468" y="3952318"/>
              <a:ext cx="254794" cy="30956"/>
            </a:xfrm>
            <a:custGeom>
              <a:avLst/>
              <a:gdLst>
                <a:gd name="T0" fmla="*/ 474 w 949"/>
                <a:gd name="T1" fmla="*/ 117 h 118"/>
                <a:gd name="T2" fmla="*/ 0 w 949"/>
                <a:gd name="T3" fmla="*/ 117 h 118"/>
                <a:gd name="T4" fmla="*/ 0 w 949"/>
                <a:gd name="T5" fmla="*/ 0 h 118"/>
                <a:gd name="T6" fmla="*/ 948 w 949"/>
                <a:gd name="T7" fmla="*/ 0 h 118"/>
                <a:gd name="T8" fmla="*/ 948 w 949"/>
                <a:gd name="T9" fmla="*/ 117 h 118"/>
                <a:gd name="T10" fmla="*/ 474 w 949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8">
                  <a:moveTo>
                    <a:pt x="474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7"/>
                  </a:lnTo>
                  <a:lnTo>
                    <a:pt x="474" y="117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Freeform 227">
              <a:extLst>
                <a:ext uri="{FF2B5EF4-FFF2-40B4-BE49-F238E27FC236}">
                  <a16:creationId xmlns:a16="http://schemas.microsoft.com/office/drawing/2014/main" id="{AF4A5531-A83D-4142-BEA0-024E71A44BB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3468" y="3629658"/>
              <a:ext cx="254794" cy="30956"/>
            </a:xfrm>
            <a:custGeom>
              <a:avLst/>
              <a:gdLst>
                <a:gd name="T0" fmla="*/ 474 w 949"/>
                <a:gd name="T1" fmla="*/ 116 h 117"/>
                <a:gd name="T2" fmla="*/ 0 w 949"/>
                <a:gd name="T3" fmla="*/ 116 h 117"/>
                <a:gd name="T4" fmla="*/ 0 w 949"/>
                <a:gd name="T5" fmla="*/ 0 h 117"/>
                <a:gd name="T6" fmla="*/ 948 w 949"/>
                <a:gd name="T7" fmla="*/ 0 h 117"/>
                <a:gd name="T8" fmla="*/ 948 w 949"/>
                <a:gd name="T9" fmla="*/ 116 h 117"/>
                <a:gd name="T10" fmla="*/ 474 w 949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7">
                  <a:moveTo>
                    <a:pt x="474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6"/>
                  </a:lnTo>
                  <a:lnTo>
                    <a:pt x="474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Freeform 228">
              <a:extLst>
                <a:ext uri="{FF2B5EF4-FFF2-40B4-BE49-F238E27FC236}">
                  <a16:creationId xmlns:a16="http://schemas.microsoft.com/office/drawing/2014/main" id="{528CD7A3-8924-443E-87F9-AF995974CFC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3468" y="3795155"/>
              <a:ext cx="254794" cy="30956"/>
            </a:xfrm>
            <a:custGeom>
              <a:avLst/>
              <a:gdLst>
                <a:gd name="T0" fmla="*/ 474 w 949"/>
                <a:gd name="T1" fmla="*/ 117 h 118"/>
                <a:gd name="T2" fmla="*/ 0 w 949"/>
                <a:gd name="T3" fmla="*/ 117 h 118"/>
                <a:gd name="T4" fmla="*/ 0 w 949"/>
                <a:gd name="T5" fmla="*/ 0 h 118"/>
                <a:gd name="T6" fmla="*/ 948 w 949"/>
                <a:gd name="T7" fmla="*/ 0 h 118"/>
                <a:gd name="T8" fmla="*/ 948 w 949"/>
                <a:gd name="T9" fmla="*/ 117 h 118"/>
                <a:gd name="T10" fmla="*/ 474 w 949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8">
                  <a:moveTo>
                    <a:pt x="474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7"/>
                  </a:lnTo>
                  <a:lnTo>
                    <a:pt x="474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Freeform 229">
              <a:extLst>
                <a:ext uri="{FF2B5EF4-FFF2-40B4-BE49-F238E27FC236}">
                  <a16:creationId xmlns:a16="http://schemas.microsoft.com/office/drawing/2014/main" id="{BBC1DEDA-7E39-4364-8DE2-E22024223B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3468" y="4003514"/>
              <a:ext cx="254794" cy="30956"/>
            </a:xfrm>
            <a:custGeom>
              <a:avLst/>
              <a:gdLst>
                <a:gd name="T0" fmla="*/ 474 w 949"/>
                <a:gd name="T1" fmla="*/ 117 h 118"/>
                <a:gd name="T2" fmla="*/ 0 w 949"/>
                <a:gd name="T3" fmla="*/ 117 h 118"/>
                <a:gd name="T4" fmla="*/ 0 w 949"/>
                <a:gd name="T5" fmla="*/ 0 h 118"/>
                <a:gd name="T6" fmla="*/ 948 w 949"/>
                <a:gd name="T7" fmla="*/ 0 h 118"/>
                <a:gd name="T8" fmla="*/ 948 w 949"/>
                <a:gd name="T9" fmla="*/ 117 h 118"/>
                <a:gd name="T10" fmla="*/ 474 w 949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8">
                  <a:moveTo>
                    <a:pt x="474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7"/>
                  </a:lnTo>
                  <a:lnTo>
                    <a:pt x="474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9" name="Freeform 230">
              <a:extLst>
                <a:ext uri="{FF2B5EF4-FFF2-40B4-BE49-F238E27FC236}">
                  <a16:creationId xmlns:a16="http://schemas.microsoft.com/office/drawing/2014/main" id="{2F0775DA-F4D1-4AE4-8685-DB88BA1AC8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3468" y="3846352"/>
              <a:ext cx="254794" cy="30956"/>
            </a:xfrm>
            <a:custGeom>
              <a:avLst/>
              <a:gdLst>
                <a:gd name="T0" fmla="*/ 474 w 949"/>
                <a:gd name="T1" fmla="*/ 116 h 117"/>
                <a:gd name="T2" fmla="*/ 0 w 949"/>
                <a:gd name="T3" fmla="*/ 116 h 117"/>
                <a:gd name="T4" fmla="*/ 0 w 949"/>
                <a:gd name="T5" fmla="*/ 0 h 117"/>
                <a:gd name="T6" fmla="*/ 948 w 949"/>
                <a:gd name="T7" fmla="*/ 0 h 117"/>
                <a:gd name="T8" fmla="*/ 948 w 949"/>
                <a:gd name="T9" fmla="*/ 116 h 117"/>
                <a:gd name="T10" fmla="*/ 474 w 949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7">
                  <a:moveTo>
                    <a:pt x="474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6"/>
                  </a:lnTo>
                  <a:lnTo>
                    <a:pt x="474" y="116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0" name="Freeform 231">
              <a:extLst>
                <a:ext uri="{FF2B5EF4-FFF2-40B4-BE49-F238E27FC236}">
                  <a16:creationId xmlns:a16="http://schemas.microsoft.com/office/drawing/2014/main" id="{29E0C703-54E8-4ABD-BD73-C2015F82A9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3468" y="3735624"/>
              <a:ext cx="254794" cy="30956"/>
            </a:xfrm>
            <a:custGeom>
              <a:avLst/>
              <a:gdLst>
                <a:gd name="T0" fmla="*/ 474 w 949"/>
                <a:gd name="T1" fmla="*/ 117 h 118"/>
                <a:gd name="T2" fmla="*/ 0 w 949"/>
                <a:gd name="T3" fmla="*/ 117 h 118"/>
                <a:gd name="T4" fmla="*/ 0 w 949"/>
                <a:gd name="T5" fmla="*/ 0 h 118"/>
                <a:gd name="T6" fmla="*/ 948 w 949"/>
                <a:gd name="T7" fmla="*/ 0 h 118"/>
                <a:gd name="T8" fmla="*/ 948 w 949"/>
                <a:gd name="T9" fmla="*/ 117 h 118"/>
                <a:gd name="T10" fmla="*/ 474 w 949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8">
                  <a:moveTo>
                    <a:pt x="474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7"/>
                  </a:lnTo>
                  <a:lnTo>
                    <a:pt x="474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1" name="Freeform 232">
              <a:extLst>
                <a:ext uri="{FF2B5EF4-FFF2-40B4-BE49-F238E27FC236}">
                  <a16:creationId xmlns:a16="http://schemas.microsoft.com/office/drawing/2014/main" id="{343A2B20-A7D5-4DB2-9028-B4CA50220E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3468" y="3897548"/>
              <a:ext cx="254794" cy="34529"/>
            </a:xfrm>
            <a:custGeom>
              <a:avLst/>
              <a:gdLst>
                <a:gd name="T0" fmla="*/ 474 w 949"/>
                <a:gd name="T1" fmla="*/ 131 h 132"/>
                <a:gd name="T2" fmla="*/ 0 w 949"/>
                <a:gd name="T3" fmla="*/ 131 h 132"/>
                <a:gd name="T4" fmla="*/ 0 w 949"/>
                <a:gd name="T5" fmla="*/ 0 h 132"/>
                <a:gd name="T6" fmla="*/ 948 w 949"/>
                <a:gd name="T7" fmla="*/ 0 h 132"/>
                <a:gd name="T8" fmla="*/ 948 w 949"/>
                <a:gd name="T9" fmla="*/ 131 h 132"/>
                <a:gd name="T10" fmla="*/ 474 w 949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32">
                  <a:moveTo>
                    <a:pt x="474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31"/>
                  </a:lnTo>
                  <a:lnTo>
                    <a:pt x="474" y="131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2" name="Freeform 233">
              <a:extLst>
                <a:ext uri="{FF2B5EF4-FFF2-40B4-BE49-F238E27FC236}">
                  <a16:creationId xmlns:a16="http://schemas.microsoft.com/office/drawing/2014/main" id="{34DF67F0-C7C6-4817-A917-05B3ECC84A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3468" y="4059474"/>
              <a:ext cx="254794" cy="30956"/>
            </a:xfrm>
            <a:custGeom>
              <a:avLst/>
              <a:gdLst>
                <a:gd name="T0" fmla="*/ 474 w 949"/>
                <a:gd name="T1" fmla="*/ 116 h 117"/>
                <a:gd name="T2" fmla="*/ 0 w 949"/>
                <a:gd name="T3" fmla="*/ 116 h 117"/>
                <a:gd name="T4" fmla="*/ 0 w 949"/>
                <a:gd name="T5" fmla="*/ 0 h 117"/>
                <a:gd name="T6" fmla="*/ 948 w 949"/>
                <a:gd name="T7" fmla="*/ 0 h 117"/>
                <a:gd name="T8" fmla="*/ 948 w 949"/>
                <a:gd name="T9" fmla="*/ 116 h 117"/>
                <a:gd name="T10" fmla="*/ 474 w 949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7">
                  <a:moveTo>
                    <a:pt x="474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6"/>
                  </a:lnTo>
                  <a:lnTo>
                    <a:pt x="474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Freeform 234">
              <a:extLst>
                <a:ext uri="{FF2B5EF4-FFF2-40B4-BE49-F238E27FC236}">
                  <a16:creationId xmlns:a16="http://schemas.microsoft.com/office/drawing/2014/main" id="{E75A9BAF-D5DA-4D15-B514-D897E45571B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90953" y="3713001"/>
              <a:ext cx="30956" cy="34529"/>
            </a:xfrm>
            <a:custGeom>
              <a:avLst/>
              <a:gdLst>
                <a:gd name="T0" fmla="*/ 59 w 118"/>
                <a:gd name="T1" fmla="*/ 131 h 132"/>
                <a:gd name="T2" fmla="*/ 0 w 118"/>
                <a:gd name="T3" fmla="*/ 131 h 132"/>
                <a:gd name="T4" fmla="*/ 0 w 118"/>
                <a:gd name="T5" fmla="*/ 0 h 132"/>
                <a:gd name="T6" fmla="*/ 117 w 118"/>
                <a:gd name="T7" fmla="*/ 0 h 132"/>
                <a:gd name="T8" fmla="*/ 117 w 118"/>
                <a:gd name="T9" fmla="*/ 131 h 132"/>
                <a:gd name="T10" fmla="*/ 59 w 118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32">
                  <a:moveTo>
                    <a:pt x="59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31"/>
                  </a:lnTo>
                  <a:lnTo>
                    <a:pt x="59" y="131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4" name="Freeform 235">
              <a:extLst>
                <a:ext uri="{FF2B5EF4-FFF2-40B4-BE49-F238E27FC236}">
                  <a16:creationId xmlns:a16="http://schemas.microsoft.com/office/drawing/2014/main" id="{22F6801A-F917-45E1-BB52-770BD823B7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42149" y="3713001"/>
              <a:ext cx="30956" cy="34529"/>
            </a:xfrm>
            <a:custGeom>
              <a:avLst/>
              <a:gdLst>
                <a:gd name="T0" fmla="*/ 58 w 118"/>
                <a:gd name="T1" fmla="*/ 131 h 132"/>
                <a:gd name="T2" fmla="*/ 0 w 118"/>
                <a:gd name="T3" fmla="*/ 131 h 132"/>
                <a:gd name="T4" fmla="*/ 0 w 118"/>
                <a:gd name="T5" fmla="*/ 0 h 132"/>
                <a:gd name="T6" fmla="*/ 117 w 118"/>
                <a:gd name="T7" fmla="*/ 0 h 132"/>
                <a:gd name="T8" fmla="*/ 117 w 118"/>
                <a:gd name="T9" fmla="*/ 131 h 132"/>
                <a:gd name="T10" fmla="*/ 58 w 118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32">
                  <a:moveTo>
                    <a:pt x="58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31"/>
                  </a:lnTo>
                  <a:lnTo>
                    <a:pt x="58" y="131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Freeform 236">
              <a:extLst>
                <a:ext uri="{FF2B5EF4-FFF2-40B4-BE49-F238E27FC236}">
                  <a16:creationId xmlns:a16="http://schemas.microsoft.com/office/drawing/2014/main" id="{432CA87C-763D-464C-B425-BD34D4BFB50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6918" y="3713001"/>
              <a:ext cx="30956" cy="34529"/>
            </a:xfrm>
            <a:custGeom>
              <a:avLst/>
              <a:gdLst>
                <a:gd name="T0" fmla="*/ 58 w 118"/>
                <a:gd name="T1" fmla="*/ 131 h 132"/>
                <a:gd name="T2" fmla="*/ 0 w 118"/>
                <a:gd name="T3" fmla="*/ 131 h 132"/>
                <a:gd name="T4" fmla="*/ 0 w 118"/>
                <a:gd name="T5" fmla="*/ 0 h 132"/>
                <a:gd name="T6" fmla="*/ 117 w 118"/>
                <a:gd name="T7" fmla="*/ 0 h 132"/>
                <a:gd name="T8" fmla="*/ 117 w 118"/>
                <a:gd name="T9" fmla="*/ 131 h 132"/>
                <a:gd name="T10" fmla="*/ 58 w 118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32">
                  <a:moveTo>
                    <a:pt x="58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31"/>
                  </a:lnTo>
                  <a:lnTo>
                    <a:pt x="58" y="131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Freeform 237">
              <a:extLst>
                <a:ext uri="{FF2B5EF4-FFF2-40B4-BE49-F238E27FC236}">
                  <a16:creationId xmlns:a16="http://schemas.microsoft.com/office/drawing/2014/main" id="{3F4701F4-2C8C-4780-BC86-F9CF5EA026F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48115" y="3713001"/>
              <a:ext cx="30956" cy="34529"/>
            </a:xfrm>
            <a:custGeom>
              <a:avLst/>
              <a:gdLst>
                <a:gd name="T0" fmla="*/ 58 w 117"/>
                <a:gd name="T1" fmla="*/ 131 h 132"/>
                <a:gd name="T2" fmla="*/ 0 w 117"/>
                <a:gd name="T3" fmla="*/ 131 h 132"/>
                <a:gd name="T4" fmla="*/ 0 w 117"/>
                <a:gd name="T5" fmla="*/ 0 h 132"/>
                <a:gd name="T6" fmla="*/ 116 w 117"/>
                <a:gd name="T7" fmla="*/ 0 h 132"/>
                <a:gd name="T8" fmla="*/ 116 w 117"/>
                <a:gd name="T9" fmla="*/ 131 h 132"/>
                <a:gd name="T10" fmla="*/ 58 w 117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32">
                  <a:moveTo>
                    <a:pt x="58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31"/>
                  </a:lnTo>
                  <a:lnTo>
                    <a:pt x="58" y="131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7" name="Freeform 238">
              <a:extLst>
                <a:ext uri="{FF2B5EF4-FFF2-40B4-BE49-F238E27FC236}">
                  <a16:creationId xmlns:a16="http://schemas.microsoft.com/office/drawing/2014/main" id="{04724FE9-BFF9-423C-B420-E729833AE55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02884" y="3713001"/>
              <a:ext cx="30956" cy="34529"/>
            </a:xfrm>
            <a:custGeom>
              <a:avLst/>
              <a:gdLst>
                <a:gd name="T0" fmla="*/ 58 w 118"/>
                <a:gd name="T1" fmla="*/ 131 h 132"/>
                <a:gd name="T2" fmla="*/ 0 w 118"/>
                <a:gd name="T3" fmla="*/ 131 h 132"/>
                <a:gd name="T4" fmla="*/ 0 w 118"/>
                <a:gd name="T5" fmla="*/ 0 h 132"/>
                <a:gd name="T6" fmla="*/ 117 w 118"/>
                <a:gd name="T7" fmla="*/ 0 h 132"/>
                <a:gd name="T8" fmla="*/ 117 w 118"/>
                <a:gd name="T9" fmla="*/ 131 h 132"/>
                <a:gd name="T10" fmla="*/ 58 w 118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32">
                  <a:moveTo>
                    <a:pt x="58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31"/>
                  </a:lnTo>
                  <a:lnTo>
                    <a:pt x="58" y="131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8" name="Freeform 239">
              <a:extLst>
                <a:ext uri="{FF2B5EF4-FFF2-40B4-BE49-F238E27FC236}">
                  <a16:creationId xmlns:a16="http://schemas.microsoft.com/office/drawing/2014/main" id="{3E567757-0F97-4F5C-AE25-2CF07E3CD6C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90953" y="3629658"/>
              <a:ext cx="30956" cy="30956"/>
            </a:xfrm>
            <a:custGeom>
              <a:avLst/>
              <a:gdLst>
                <a:gd name="T0" fmla="*/ 59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9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9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9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9" name="Freeform 240">
              <a:extLst>
                <a:ext uri="{FF2B5EF4-FFF2-40B4-BE49-F238E27FC236}">
                  <a16:creationId xmlns:a16="http://schemas.microsoft.com/office/drawing/2014/main" id="{ADB6987F-02CE-4204-9AAF-DC4F4B7EE5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42149" y="3629658"/>
              <a:ext cx="30956" cy="30956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0" name="Freeform 241">
              <a:extLst>
                <a:ext uri="{FF2B5EF4-FFF2-40B4-BE49-F238E27FC236}">
                  <a16:creationId xmlns:a16="http://schemas.microsoft.com/office/drawing/2014/main" id="{69659DA0-68F2-4EFC-859B-3587F94B909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6918" y="3629658"/>
              <a:ext cx="30956" cy="30956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1" name="Freeform 242">
              <a:extLst>
                <a:ext uri="{FF2B5EF4-FFF2-40B4-BE49-F238E27FC236}">
                  <a16:creationId xmlns:a16="http://schemas.microsoft.com/office/drawing/2014/main" id="{E2C7E082-C6FD-418C-89D4-F265699020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48115" y="3629658"/>
              <a:ext cx="30956" cy="30956"/>
            </a:xfrm>
            <a:custGeom>
              <a:avLst/>
              <a:gdLst>
                <a:gd name="T0" fmla="*/ 58 w 117"/>
                <a:gd name="T1" fmla="*/ 116 h 117"/>
                <a:gd name="T2" fmla="*/ 0 w 117"/>
                <a:gd name="T3" fmla="*/ 116 h 117"/>
                <a:gd name="T4" fmla="*/ 0 w 117"/>
                <a:gd name="T5" fmla="*/ 0 h 117"/>
                <a:gd name="T6" fmla="*/ 116 w 117"/>
                <a:gd name="T7" fmla="*/ 0 h 117"/>
                <a:gd name="T8" fmla="*/ 116 w 117"/>
                <a:gd name="T9" fmla="*/ 116 h 117"/>
                <a:gd name="T10" fmla="*/ 58 w 117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16"/>
                  </a:lnTo>
                  <a:lnTo>
                    <a:pt x="58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2" name="Freeform 243">
              <a:extLst>
                <a:ext uri="{FF2B5EF4-FFF2-40B4-BE49-F238E27FC236}">
                  <a16:creationId xmlns:a16="http://schemas.microsoft.com/office/drawing/2014/main" id="{FA481C74-8D25-40C2-B620-3D721AE058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02884" y="3629658"/>
              <a:ext cx="30956" cy="30956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3" name="Freeform 244">
              <a:extLst>
                <a:ext uri="{FF2B5EF4-FFF2-40B4-BE49-F238E27FC236}">
                  <a16:creationId xmlns:a16="http://schemas.microsoft.com/office/drawing/2014/main" id="{C9509B4E-44F7-4E5D-A3FE-FA2032D5F3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90953" y="3889214"/>
              <a:ext cx="30956" cy="30956"/>
            </a:xfrm>
            <a:custGeom>
              <a:avLst/>
              <a:gdLst>
                <a:gd name="T0" fmla="*/ 59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9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9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9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4" name="Freeform 245">
              <a:extLst>
                <a:ext uri="{FF2B5EF4-FFF2-40B4-BE49-F238E27FC236}">
                  <a16:creationId xmlns:a16="http://schemas.microsoft.com/office/drawing/2014/main" id="{C3413DC1-70E2-47CB-97F1-A3B86380A1F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42149" y="3889214"/>
              <a:ext cx="30956" cy="30956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5" name="Freeform 246">
              <a:extLst>
                <a:ext uri="{FF2B5EF4-FFF2-40B4-BE49-F238E27FC236}">
                  <a16:creationId xmlns:a16="http://schemas.microsoft.com/office/drawing/2014/main" id="{C5D9DF1F-ED83-436E-B237-A7BC2944F61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6918" y="3889214"/>
              <a:ext cx="30956" cy="30956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6" name="Freeform 247">
              <a:extLst>
                <a:ext uri="{FF2B5EF4-FFF2-40B4-BE49-F238E27FC236}">
                  <a16:creationId xmlns:a16="http://schemas.microsoft.com/office/drawing/2014/main" id="{99DFACCC-C2CD-40EC-80AD-3297F85B728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48115" y="3889214"/>
              <a:ext cx="30956" cy="30956"/>
            </a:xfrm>
            <a:custGeom>
              <a:avLst/>
              <a:gdLst>
                <a:gd name="T0" fmla="*/ 58 w 117"/>
                <a:gd name="T1" fmla="*/ 117 h 118"/>
                <a:gd name="T2" fmla="*/ 0 w 117"/>
                <a:gd name="T3" fmla="*/ 117 h 118"/>
                <a:gd name="T4" fmla="*/ 0 w 117"/>
                <a:gd name="T5" fmla="*/ 0 h 118"/>
                <a:gd name="T6" fmla="*/ 116 w 117"/>
                <a:gd name="T7" fmla="*/ 0 h 118"/>
                <a:gd name="T8" fmla="*/ 116 w 117"/>
                <a:gd name="T9" fmla="*/ 117 h 118"/>
                <a:gd name="T10" fmla="*/ 58 w 117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17"/>
                  </a:lnTo>
                  <a:lnTo>
                    <a:pt x="58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7" name="Freeform 248">
              <a:extLst>
                <a:ext uri="{FF2B5EF4-FFF2-40B4-BE49-F238E27FC236}">
                  <a16:creationId xmlns:a16="http://schemas.microsoft.com/office/drawing/2014/main" id="{DEE1DB77-0F0C-4F6A-821A-14AAAA35248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02884" y="3889214"/>
              <a:ext cx="30956" cy="30956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8" name="Freeform 249">
              <a:extLst>
                <a:ext uri="{FF2B5EF4-FFF2-40B4-BE49-F238E27FC236}">
                  <a16:creationId xmlns:a16="http://schemas.microsoft.com/office/drawing/2014/main" id="{4551A7A6-5144-4F48-B9BA-F0EFF9ED2E2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90953" y="3972558"/>
              <a:ext cx="30956" cy="30956"/>
            </a:xfrm>
            <a:custGeom>
              <a:avLst/>
              <a:gdLst>
                <a:gd name="T0" fmla="*/ 59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9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9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9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9" name="Freeform 250">
              <a:extLst>
                <a:ext uri="{FF2B5EF4-FFF2-40B4-BE49-F238E27FC236}">
                  <a16:creationId xmlns:a16="http://schemas.microsoft.com/office/drawing/2014/main" id="{80492ED8-025C-44FC-B6B2-0EF85A3ECF9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45722" y="3972558"/>
              <a:ext cx="30956" cy="30956"/>
            </a:xfrm>
            <a:custGeom>
              <a:avLst/>
              <a:gdLst>
                <a:gd name="T0" fmla="*/ 58 w 117"/>
                <a:gd name="T1" fmla="*/ 117 h 118"/>
                <a:gd name="T2" fmla="*/ 0 w 117"/>
                <a:gd name="T3" fmla="*/ 117 h 118"/>
                <a:gd name="T4" fmla="*/ 0 w 117"/>
                <a:gd name="T5" fmla="*/ 0 h 118"/>
                <a:gd name="T6" fmla="*/ 116 w 117"/>
                <a:gd name="T7" fmla="*/ 0 h 118"/>
                <a:gd name="T8" fmla="*/ 116 w 117"/>
                <a:gd name="T9" fmla="*/ 117 h 118"/>
                <a:gd name="T10" fmla="*/ 58 w 117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17"/>
                  </a:lnTo>
                  <a:lnTo>
                    <a:pt x="58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0" name="Freeform 251">
              <a:extLst>
                <a:ext uri="{FF2B5EF4-FFF2-40B4-BE49-F238E27FC236}">
                  <a16:creationId xmlns:a16="http://schemas.microsoft.com/office/drawing/2014/main" id="{E55B4787-7A3D-4D2F-A485-E7158FCA12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6918" y="3972558"/>
              <a:ext cx="30956" cy="30956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1" name="Freeform 252">
              <a:extLst>
                <a:ext uri="{FF2B5EF4-FFF2-40B4-BE49-F238E27FC236}">
                  <a16:creationId xmlns:a16="http://schemas.microsoft.com/office/drawing/2014/main" id="{DC26FBA6-B90A-4858-9321-3127AC9A8A6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51687" y="3972558"/>
              <a:ext cx="30956" cy="30956"/>
            </a:xfrm>
            <a:custGeom>
              <a:avLst/>
              <a:gdLst>
                <a:gd name="T0" fmla="*/ 59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9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9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9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2" name="Freeform 253">
              <a:extLst>
                <a:ext uri="{FF2B5EF4-FFF2-40B4-BE49-F238E27FC236}">
                  <a16:creationId xmlns:a16="http://schemas.microsoft.com/office/drawing/2014/main" id="{71048722-C4A3-4196-8405-EE0D91242B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02884" y="3972558"/>
              <a:ext cx="30956" cy="30956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3" name="Freeform 254">
              <a:extLst>
                <a:ext uri="{FF2B5EF4-FFF2-40B4-BE49-F238E27FC236}">
                  <a16:creationId xmlns:a16="http://schemas.microsoft.com/office/drawing/2014/main" id="{11B260E6-B0F8-4E90-8335-88427F7706E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90953" y="3803489"/>
              <a:ext cx="30956" cy="30956"/>
            </a:xfrm>
            <a:custGeom>
              <a:avLst/>
              <a:gdLst>
                <a:gd name="T0" fmla="*/ 59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9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9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9" y="117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4" name="Freeform 255">
              <a:extLst>
                <a:ext uri="{FF2B5EF4-FFF2-40B4-BE49-F238E27FC236}">
                  <a16:creationId xmlns:a16="http://schemas.microsoft.com/office/drawing/2014/main" id="{C865DA19-3434-4482-8D59-1D2A545314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42149" y="3803489"/>
              <a:ext cx="30956" cy="30956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5" name="Freeform 256">
              <a:extLst>
                <a:ext uri="{FF2B5EF4-FFF2-40B4-BE49-F238E27FC236}">
                  <a16:creationId xmlns:a16="http://schemas.microsoft.com/office/drawing/2014/main" id="{DDCB0F31-4B05-484A-96C5-E7F07B0C52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6918" y="3803489"/>
              <a:ext cx="30956" cy="30956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6" name="Freeform 257">
              <a:extLst>
                <a:ext uri="{FF2B5EF4-FFF2-40B4-BE49-F238E27FC236}">
                  <a16:creationId xmlns:a16="http://schemas.microsoft.com/office/drawing/2014/main" id="{57535B56-E3C6-429C-B57D-1483557756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48115" y="3803489"/>
              <a:ext cx="30956" cy="30956"/>
            </a:xfrm>
            <a:custGeom>
              <a:avLst/>
              <a:gdLst>
                <a:gd name="T0" fmla="*/ 58 w 117"/>
                <a:gd name="T1" fmla="*/ 117 h 118"/>
                <a:gd name="T2" fmla="*/ 0 w 117"/>
                <a:gd name="T3" fmla="*/ 117 h 118"/>
                <a:gd name="T4" fmla="*/ 0 w 117"/>
                <a:gd name="T5" fmla="*/ 0 h 118"/>
                <a:gd name="T6" fmla="*/ 116 w 117"/>
                <a:gd name="T7" fmla="*/ 0 h 118"/>
                <a:gd name="T8" fmla="*/ 116 w 117"/>
                <a:gd name="T9" fmla="*/ 117 h 118"/>
                <a:gd name="T10" fmla="*/ 58 w 117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17"/>
                  </a:lnTo>
                  <a:lnTo>
                    <a:pt x="58" y="117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7" name="Freeform 258">
              <a:extLst>
                <a:ext uri="{FF2B5EF4-FFF2-40B4-BE49-F238E27FC236}">
                  <a16:creationId xmlns:a16="http://schemas.microsoft.com/office/drawing/2014/main" id="{6B4B1323-3F2C-46CF-9857-79B9E3F74E3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02884" y="3803489"/>
              <a:ext cx="30956" cy="30956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8" name="Freeform 259">
              <a:extLst>
                <a:ext uri="{FF2B5EF4-FFF2-40B4-BE49-F238E27FC236}">
                  <a16:creationId xmlns:a16="http://schemas.microsoft.com/office/drawing/2014/main" id="{2821B996-9A92-48D7-9D7A-9398281492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90953" y="4059474"/>
              <a:ext cx="30956" cy="30956"/>
            </a:xfrm>
            <a:custGeom>
              <a:avLst/>
              <a:gdLst>
                <a:gd name="T0" fmla="*/ 59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9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9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9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9" name="Freeform 260">
              <a:extLst>
                <a:ext uri="{FF2B5EF4-FFF2-40B4-BE49-F238E27FC236}">
                  <a16:creationId xmlns:a16="http://schemas.microsoft.com/office/drawing/2014/main" id="{2A12095F-851C-43BE-9698-17843257537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42149" y="4059474"/>
              <a:ext cx="30956" cy="30956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0" name="Freeform 261">
              <a:extLst>
                <a:ext uri="{FF2B5EF4-FFF2-40B4-BE49-F238E27FC236}">
                  <a16:creationId xmlns:a16="http://schemas.microsoft.com/office/drawing/2014/main" id="{98BEA5E7-1DAB-4221-BFC0-64B485BDE5B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6918" y="4059474"/>
              <a:ext cx="30956" cy="30956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1" name="Freeform 262">
              <a:extLst>
                <a:ext uri="{FF2B5EF4-FFF2-40B4-BE49-F238E27FC236}">
                  <a16:creationId xmlns:a16="http://schemas.microsoft.com/office/drawing/2014/main" id="{BBA2E301-1AFC-4B5E-9917-BF9549419A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48115" y="4059474"/>
              <a:ext cx="30956" cy="30956"/>
            </a:xfrm>
            <a:custGeom>
              <a:avLst/>
              <a:gdLst>
                <a:gd name="T0" fmla="*/ 58 w 117"/>
                <a:gd name="T1" fmla="*/ 116 h 117"/>
                <a:gd name="T2" fmla="*/ 0 w 117"/>
                <a:gd name="T3" fmla="*/ 116 h 117"/>
                <a:gd name="T4" fmla="*/ 0 w 117"/>
                <a:gd name="T5" fmla="*/ 0 h 117"/>
                <a:gd name="T6" fmla="*/ 116 w 117"/>
                <a:gd name="T7" fmla="*/ 0 h 117"/>
                <a:gd name="T8" fmla="*/ 116 w 117"/>
                <a:gd name="T9" fmla="*/ 116 h 117"/>
                <a:gd name="T10" fmla="*/ 58 w 117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16"/>
                  </a:lnTo>
                  <a:lnTo>
                    <a:pt x="58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2" name="Freeform 263">
              <a:extLst>
                <a:ext uri="{FF2B5EF4-FFF2-40B4-BE49-F238E27FC236}">
                  <a16:creationId xmlns:a16="http://schemas.microsoft.com/office/drawing/2014/main" id="{A7C40FD5-46C6-42E8-BDE9-ACA3A325B50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02884" y="4059474"/>
              <a:ext cx="30956" cy="30956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3" name="Line 41">
              <a:extLst>
                <a:ext uri="{FF2B5EF4-FFF2-40B4-BE49-F238E27FC236}">
                  <a16:creationId xmlns:a16="http://schemas.microsoft.com/office/drawing/2014/main" id="{07162FD4-1A76-4F4F-9F65-C73BC95651F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867077" y="3861830"/>
              <a:ext cx="80963" cy="0"/>
            </a:xfrm>
            <a:prstGeom prst="line">
              <a:avLst/>
            </a:prstGeom>
            <a:noFill/>
            <a:ln w="10440" cap="rnd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4" name="Freeform 265">
              <a:extLst>
                <a:ext uri="{FF2B5EF4-FFF2-40B4-BE49-F238E27FC236}">
                  <a16:creationId xmlns:a16="http://schemas.microsoft.com/office/drawing/2014/main" id="{988FC48F-F65E-4476-929A-779BF82DE2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5659" y="3845161"/>
              <a:ext cx="26194" cy="30956"/>
            </a:xfrm>
            <a:custGeom>
              <a:avLst/>
              <a:gdLst>
                <a:gd name="T0" fmla="*/ 0 w 101"/>
                <a:gd name="T1" fmla="*/ 117 h 118"/>
                <a:gd name="T2" fmla="*/ 0 w 101"/>
                <a:gd name="T3" fmla="*/ 0 h 118"/>
                <a:gd name="T4" fmla="*/ 100 w 101"/>
                <a:gd name="T5" fmla="*/ 59 h 118"/>
                <a:gd name="T6" fmla="*/ 0 w 101"/>
                <a:gd name="T7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8">
                  <a:moveTo>
                    <a:pt x="0" y="117"/>
                  </a:moveTo>
                  <a:lnTo>
                    <a:pt x="0" y="0"/>
                  </a:lnTo>
                  <a:lnTo>
                    <a:pt x="100" y="59"/>
                  </a:lnTo>
                  <a:lnTo>
                    <a:pt x="0" y="11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5" name="Line 43">
              <a:extLst>
                <a:ext uri="{FF2B5EF4-FFF2-40B4-BE49-F238E27FC236}">
                  <a16:creationId xmlns:a16="http://schemas.microsoft.com/office/drawing/2014/main" id="{B2AAEC82-E8F9-4AFC-A22D-A333BF72C89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867077" y="3759436"/>
              <a:ext cx="80963" cy="0"/>
            </a:xfrm>
            <a:prstGeom prst="line">
              <a:avLst/>
            </a:prstGeom>
            <a:noFill/>
            <a:ln w="10440" cap="rnd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6" name="Freeform 267">
              <a:extLst>
                <a:ext uri="{FF2B5EF4-FFF2-40B4-BE49-F238E27FC236}">
                  <a16:creationId xmlns:a16="http://schemas.microsoft.com/office/drawing/2014/main" id="{4EDFB993-DA7A-4A66-A593-C430200C56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5659" y="3743958"/>
              <a:ext cx="26194" cy="30956"/>
            </a:xfrm>
            <a:custGeom>
              <a:avLst/>
              <a:gdLst>
                <a:gd name="T0" fmla="*/ 0 w 101"/>
                <a:gd name="T1" fmla="*/ 117 h 118"/>
                <a:gd name="T2" fmla="*/ 0 w 101"/>
                <a:gd name="T3" fmla="*/ 0 h 118"/>
                <a:gd name="T4" fmla="*/ 100 w 101"/>
                <a:gd name="T5" fmla="*/ 58 h 118"/>
                <a:gd name="T6" fmla="*/ 0 w 101"/>
                <a:gd name="T7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8">
                  <a:moveTo>
                    <a:pt x="0" y="117"/>
                  </a:moveTo>
                  <a:lnTo>
                    <a:pt x="0" y="0"/>
                  </a:lnTo>
                  <a:lnTo>
                    <a:pt x="100" y="58"/>
                  </a:lnTo>
                  <a:lnTo>
                    <a:pt x="0" y="11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7" name="Line 45">
              <a:extLst>
                <a:ext uri="{FF2B5EF4-FFF2-40B4-BE49-F238E27FC236}">
                  <a16:creationId xmlns:a16="http://schemas.microsoft.com/office/drawing/2014/main" id="{3424A241-8740-451D-8E3C-2C7E203B9D4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867077" y="3657042"/>
              <a:ext cx="80963" cy="0"/>
            </a:xfrm>
            <a:prstGeom prst="line">
              <a:avLst/>
            </a:prstGeom>
            <a:noFill/>
            <a:ln w="10440" cap="rnd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8" name="Freeform 269">
              <a:extLst>
                <a:ext uri="{FF2B5EF4-FFF2-40B4-BE49-F238E27FC236}">
                  <a16:creationId xmlns:a16="http://schemas.microsoft.com/office/drawing/2014/main" id="{1D31338F-75EE-43CB-8ACE-413D8F2870B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5659" y="3641564"/>
              <a:ext cx="26194" cy="30956"/>
            </a:xfrm>
            <a:custGeom>
              <a:avLst/>
              <a:gdLst>
                <a:gd name="T0" fmla="*/ 0 w 101"/>
                <a:gd name="T1" fmla="*/ 117 h 118"/>
                <a:gd name="T2" fmla="*/ 0 w 101"/>
                <a:gd name="T3" fmla="*/ 0 h 118"/>
                <a:gd name="T4" fmla="*/ 100 w 101"/>
                <a:gd name="T5" fmla="*/ 58 h 118"/>
                <a:gd name="T6" fmla="*/ 0 w 101"/>
                <a:gd name="T7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8">
                  <a:moveTo>
                    <a:pt x="0" y="117"/>
                  </a:moveTo>
                  <a:lnTo>
                    <a:pt x="0" y="0"/>
                  </a:lnTo>
                  <a:lnTo>
                    <a:pt x="100" y="58"/>
                  </a:lnTo>
                  <a:lnTo>
                    <a:pt x="0" y="11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9" name="Line 47">
              <a:extLst>
                <a:ext uri="{FF2B5EF4-FFF2-40B4-BE49-F238E27FC236}">
                  <a16:creationId xmlns:a16="http://schemas.microsoft.com/office/drawing/2014/main" id="{3F43CF1A-5A9B-4C84-99E7-DDC28332D5F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867077" y="4063045"/>
              <a:ext cx="80963" cy="0"/>
            </a:xfrm>
            <a:prstGeom prst="line">
              <a:avLst/>
            </a:prstGeom>
            <a:noFill/>
            <a:ln w="10440" cap="rnd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0" name="Freeform 271">
              <a:extLst>
                <a:ext uri="{FF2B5EF4-FFF2-40B4-BE49-F238E27FC236}">
                  <a16:creationId xmlns:a16="http://schemas.microsoft.com/office/drawing/2014/main" id="{9E929C20-AD07-4722-9B5E-D04AFEDBAA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5659" y="4048757"/>
              <a:ext cx="26194" cy="29766"/>
            </a:xfrm>
            <a:custGeom>
              <a:avLst/>
              <a:gdLst>
                <a:gd name="T0" fmla="*/ 0 w 101"/>
                <a:gd name="T1" fmla="*/ 115 h 116"/>
                <a:gd name="T2" fmla="*/ 0 w 101"/>
                <a:gd name="T3" fmla="*/ 0 h 116"/>
                <a:gd name="T4" fmla="*/ 100 w 101"/>
                <a:gd name="T5" fmla="*/ 58 h 116"/>
                <a:gd name="T6" fmla="*/ 0 w 101"/>
                <a:gd name="T7" fmla="*/ 1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6">
                  <a:moveTo>
                    <a:pt x="0" y="115"/>
                  </a:moveTo>
                  <a:lnTo>
                    <a:pt x="0" y="0"/>
                  </a:lnTo>
                  <a:lnTo>
                    <a:pt x="100" y="58"/>
                  </a:lnTo>
                  <a:lnTo>
                    <a:pt x="0" y="115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1" name="Line 49">
              <a:extLst>
                <a:ext uri="{FF2B5EF4-FFF2-40B4-BE49-F238E27FC236}">
                  <a16:creationId xmlns:a16="http://schemas.microsoft.com/office/drawing/2014/main" id="{756514B1-6482-4406-93BA-CCD4CCB3245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867077" y="3964223"/>
              <a:ext cx="80963" cy="0"/>
            </a:xfrm>
            <a:prstGeom prst="line">
              <a:avLst/>
            </a:prstGeom>
            <a:noFill/>
            <a:ln w="10440" cap="rnd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2" name="Freeform 273">
              <a:extLst>
                <a:ext uri="{FF2B5EF4-FFF2-40B4-BE49-F238E27FC236}">
                  <a16:creationId xmlns:a16="http://schemas.microsoft.com/office/drawing/2014/main" id="{B4C7056D-87AF-4691-93D0-49DD0CEDA73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5659" y="3946364"/>
              <a:ext cx="26194" cy="30956"/>
            </a:xfrm>
            <a:custGeom>
              <a:avLst/>
              <a:gdLst>
                <a:gd name="T0" fmla="*/ 0 w 101"/>
                <a:gd name="T1" fmla="*/ 116 h 117"/>
                <a:gd name="T2" fmla="*/ 0 w 101"/>
                <a:gd name="T3" fmla="*/ 0 h 117"/>
                <a:gd name="T4" fmla="*/ 100 w 101"/>
                <a:gd name="T5" fmla="*/ 58 h 117"/>
                <a:gd name="T6" fmla="*/ 0 w 101"/>
                <a:gd name="T7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7">
                  <a:moveTo>
                    <a:pt x="0" y="116"/>
                  </a:moveTo>
                  <a:lnTo>
                    <a:pt x="0" y="0"/>
                  </a:lnTo>
                  <a:lnTo>
                    <a:pt x="100" y="58"/>
                  </a:lnTo>
                  <a:lnTo>
                    <a:pt x="0" y="116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3" name="Freeform 274">
              <a:extLst>
                <a:ext uri="{FF2B5EF4-FFF2-40B4-BE49-F238E27FC236}">
                  <a16:creationId xmlns:a16="http://schemas.microsoft.com/office/drawing/2014/main" id="{4127E4A2-8130-4892-A2F5-BE66FC2A96C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1859" y="4046377"/>
              <a:ext cx="317897" cy="59531"/>
            </a:xfrm>
            <a:custGeom>
              <a:avLst/>
              <a:gdLst>
                <a:gd name="T0" fmla="*/ 1143 w 1181"/>
                <a:gd name="T1" fmla="*/ 2 h 223"/>
                <a:gd name="T2" fmla="*/ 1158 w 1181"/>
                <a:gd name="T3" fmla="*/ 2 h 223"/>
                <a:gd name="T4" fmla="*/ 1169 w 1181"/>
                <a:gd name="T5" fmla="*/ 10 h 223"/>
                <a:gd name="T6" fmla="*/ 1177 w 1181"/>
                <a:gd name="T7" fmla="*/ 21 h 223"/>
                <a:gd name="T8" fmla="*/ 1178 w 1181"/>
                <a:gd name="T9" fmla="*/ 36 h 223"/>
                <a:gd name="T10" fmla="*/ 1169 w 1181"/>
                <a:gd name="T11" fmla="*/ 185 h 223"/>
                <a:gd name="T12" fmla="*/ 1165 w 1181"/>
                <a:gd name="T13" fmla="*/ 200 h 223"/>
                <a:gd name="T14" fmla="*/ 1156 w 1181"/>
                <a:gd name="T15" fmla="*/ 211 h 223"/>
                <a:gd name="T16" fmla="*/ 1143 w 1181"/>
                <a:gd name="T17" fmla="*/ 219 h 223"/>
                <a:gd name="T18" fmla="*/ 1129 w 1181"/>
                <a:gd name="T19" fmla="*/ 222 h 223"/>
                <a:gd name="T20" fmla="*/ 49 w 1181"/>
                <a:gd name="T21" fmla="*/ 222 h 223"/>
                <a:gd name="T22" fmla="*/ 35 w 1181"/>
                <a:gd name="T23" fmla="*/ 219 h 223"/>
                <a:gd name="T24" fmla="*/ 22 w 1181"/>
                <a:gd name="T25" fmla="*/ 211 h 223"/>
                <a:gd name="T26" fmla="*/ 13 w 1181"/>
                <a:gd name="T27" fmla="*/ 200 h 223"/>
                <a:gd name="T28" fmla="*/ 9 w 1181"/>
                <a:gd name="T29" fmla="*/ 185 h 223"/>
                <a:gd name="T30" fmla="*/ 0 w 1181"/>
                <a:gd name="T31" fmla="*/ 36 h 223"/>
                <a:gd name="T32" fmla="*/ 3 w 1181"/>
                <a:gd name="T33" fmla="*/ 21 h 223"/>
                <a:gd name="T34" fmla="*/ 10 w 1181"/>
                <a:gd name="T35" fmla="*/ 10 h 223"/>
                <a:gd name="T36" fmla="*/ 22 w 1181"/>
                <a:gd name="T37" fmla="*/ 5 h 223"/>
                <a:gd name="T38" fmla="*/ 36 w 1181"/>
                <a:gd name="T39" fmla="*/ 5 h 223"/>
                <a:gd name="T40" fmla="*/ 1143 w 1181"/>
                <a:gd name="T41" fmla="*/ 5 h 223"/>
                <a:gd name="T42" fmla="*/ 1143 w 1181"/>
                <a:gd name="T43" fmla="*/ 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1" h="223">
                  <a:moveTo>
                    <a:pt x="1143" y="2"/>
                  </a:moveTo>
                  <a:cubicBezTo>
                    <a:pt x="1149" y="2"/>
                    <a:pt x="1153" y="0"/>
                    <a:pt x="1158" y="2"/>
                  </a:cubicBezTo>
                  <a:cubicBezTo>
                    <a:pt x="1162" y="3"/>
                    <a:pt x="1167" y="5"/>
                    <a:pt x="1169" y="10"/>
                  </a:cubicBezTo>
                  <a:cubicBezTo>
                    <a:pt x="1172" y="13"/>
                    <a:pt x="1175" y="16"/>
                    <a:pt x="1177" y="21"/>
                  </a:cubicBezTo>
                  <a:cubicBezTo>
                    <a:pt x="1178" y="25"/>
                    <a:pt x="1180" y="30"/>
                    <a:pt x="1178" y="36"/>
                  </a:cubicBezTo>
                  <a:lnTo>
                    <a:pt x="1169" y="185"/>
                  </a:lnTo>
                  <a:cubicBezTo>
                    <a:pt x="1169" y="191"/>
                    <a:pt x="1168" y="196"/>
                    <a:pt x="1165" y="200"/>
                  </a:cubicBezTo>
                  <a:cubicBezTo>
                    <a:pt x="1162" y="205"/>
                    <a:pt x="1159" y="208"/>
                    <a:pt x="1156" y="211"/>
                  </a:cubicBezTo>
                  <a:cubicBezTo>
                    <a:pt x="1152" y="214"/>
                    <a:pt x="1149" y="217"/>
                    <a:pt x="1143" y="219"/>
                  </a:cubicBezTo>
                  <a:cubicBezTo>
                    <a:pt x="1139" y="220"/>
                    <a:pt x="1133" y="222"/>
                    <a:pt x="1129" y="222"/>
                  </a:cubicBezTo>
                  <a:lnTo>
                    <a:pt x="49" y="222"/>
                  </a:lnTo>
                  <a:cubicBezTo>
                    <a:pt x="44" y="222"/>
                    <a:pt x="39" y="222"/>
                    <a:pt x="35" y="219"/>
                  </a:cubicBezTo>
                  <a:cubicBezTo>
                    <a:pt x="31" y="217"/>
                    <a:pt x="26" y="214"/>
                    <a:pt x="22" y="211"/>
                  </a:cubicBezTo>
                  <a:cubicBezTo>
                    <a:pt x="17" y="208"/>
                    <a:pt x="14" y="204"/>
                    <a:pt x="13" y="200"/>
                  </a:cubicBezTo>
                  <a:cubicBezTo>
                    <a:pt x="10" y="195"/>
                    <a:pt x="10" y="191"/>
                    <a:pt x="9" y="185"/>
                  </a:cubicBezTo>
                  <a:lnTo>
                    <a:pt x="0" y="36"/>
                  </a:lnTo>
                  <a:cubicBezTo>
                    <a:pt x="0" y="30"/>
                    <a:pt x="0" y="26"/>
                    <a:pt x="3" y="21"/>
                  </a:cubicBezTo>
                  <a:cubicBezTo>
                    <a:pt x="4" y="17"/>
                    <a:pt x="7" y="13"/>
                    <a:pt x="10" y="10"/>
                  </a:cubicBezTo>
                  <a:cubicBezTo>
                    <a:pt x="13" y="7"/>
                    <a:pt x="17" y="7"/>
                    <a:pt x="22" y="5"/>
                  </a:cubicBezTo>
                  <a:cubicBezTo>
                    <a:pt x="26" y="4"/>
                    <a:pt x="32" y="5"/>
                    <a:pt x="36" y="5"/>
                  </a:cubicBezTo>
                  <a:lnTo>
                    <a:pt x="1143" y="5"/>
                  </a:lnTo>
                  <a:lnTo>
                    <a:pt x="1143" y="2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4" name="Freeform 275">
              <a:extLst>
                <a:ext uri="{FF2B5EF4-FFF2-40B4-BE49-F238E27FC236}">
                  <a16:creationId xmlns:a16="http://schemas.microsoft.com/office/drawing/2014/main" id="{8DCF3C58-684A-4CEA-B8D3-F7E5B8CD40E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2130" y="4011849"/>
              <a:ext cx="44054" cy="35719"/>
            </a:xfrm>
            <a:custGeom>
              <a:avLst/>
              <a:gdLst>
                <a:gd name="T0" fmla="*/ 19 w 168"/>
                <a:gd name="T1" fmla="*/ 7 h 135"/>
                <a:gd name="T2" fmla="*/ 160 w 168"/>
                <a:gd name="T3" fmla="*/ 128 h 135"/>
                <a:gd name="T4" fmla="*/ 155 w 168"/>
                <a:gd name="T5" fmla="*/ 127 h 135"/>
                <a:gd name="T6" fmla="*/ 149 w 168"/>
                <a:gd name="T7" fmla="*/ 125 h 135"/>
                <a:gd name="T8" fmla="*/ 142 w 168"/>
                <a:gd name="T9" fmla="*/ 125 h 135"/>
                <a:gd name="T10" fmla="*/ 0 w 168"/>
                <a:gd name="T11" fmla="*/ 0 h 135"/>
                <a:gd name="T12" fmla="*/ 6 w 168"/>
                <a:gd name="T13" fmla="*/ 0 h 135"/>
                <a:gd name="T14" fmla="*/ 10 w 168"/>
                <a:gd name="T15" fmla="*/ 1 h 135"/>
                <a:gd name="T16" fmla="*/ 15 w 168"/>
                <a:gd name="T17" fmla="*/ 3 h 135"/>
                <a:gd name="T18" fmla="*/ 19 w 168"/>
                <a:gd name="T19" fmla="*/ 7 h 135"/>
                <a:gd name="T20" fmla="*/ 163 w 168"/>
                <a:gd name="T21" fmla="*/ 131 h 135"/>
                <a:gd name="T22" fmla="*/ 160 w 168"/>
                <a:gd name="T23" fmla="*/ 128 h 135"/>
                <a:gd name="T24" fmla="*/ 161 w 168"/>
                <a:gd name="T25" fmla="*/ 129 h 135"/>
                <a:gd name="T26" fmla="*/ 163 w 168"/>
                <a:gd name="T27" fmla="*/ 131 h 135"/>
                <a:gd name="T28" fmla="*/ 167 w 168"/>
                <a:gd name="T29" fmla="*/ 134 h 135"/>
                <a:gd name="T30" fmla="*/ 163 w 168"/>
                <a:gd name="T31" fmla="*/ 131 h 135"/>
                <a:gd name="T32" fmla="*/ 167 w 168"/>
                <a:gd name="T33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135">
                  <a:moveTo>
                    <a:pt x="19" y="7"/>
                  </a:moveTo>
                  <a:lnTo>
                    <a:pt x="160" y="128"/>
                  </a:lnTo>
                  <a:cubicBezTo>
                    <a:pt x="158" y="127"/>
                    <a:pt x="156" y="127"/>
                    <a:pt x="155" y="127"/>
                  </a:cubicBezTo>
                  <a:cubicBezTo>
                    <a:pt x="153" y="125"/>
                    <a:pt x="150" y="125"/>
                    <a:pt x="149" y="125"/>
                  </a:cubicBezTo>
                  <a:lnTo>
                    <a:pt x="142" y="125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9" y="0"/>
                    <a:pt x="8" y="1"/>
                    <a:pt x="10" y="1"/>
                  </a:cubicBezTo>
                  <a:cubicBezTo>
                    <a:pt x="11" y="1"/>
                    <a:pt x="13" y="3"/>
                    <a:pt x="15" y="3"/>
                  </a:cubicBezTo>
                  <a:lnTo>
                    <a:pt x="19" y="7"/>
                  </a:lnTo>
                  <a:close/>
                  <a:moveTo>
                    <a:pt x="163" y="131"/>
                  </a:moveTo>
                  <a:lnTo>
                    <a:pt x="160" y="128"/>
                  </a:lnTo>
                  <a:cubicBezTo>
                    <a:pt x="160" y="128"/>
                    <a:pt x="161" y="128"/>
                    <a:pt x="161" y="129"/>
                  </a:cubicBezTo>
                  <a:lnTo>
                    <a:pt x="163" y="131"/>
                  </a:lnTo>
                  <a:close/>
                  <a:moveTo>
                    <a:pt x="167" y="134"/>
                  </a:moveTo>
                  <a:lnTo>
                    <a:pt x="163" y="131"/>
                  </a:lnTo>
                  <a:cubicBezTo>
                    <a:pt x="165" y="132"/>
                    <a:pt x="166" y="133"/>
                    <a:pt x="167" y="1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5" name="Freeform 276">
              <a:extLst>
                <a:ext uri="{FF2B5EF4-FFF2-40B4-BE49-F238E27FC236}">
                  <a16:creationId xmlns:a16="http://schemas.microsoft.com/office/drawing/2014/main" id="{C4AE3F55-3DC2-4D63-A63F-58EBFB956A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5430" y="4011848"/>
              <a:ext cx="44054" cy="34529"/>
            </a:xfrm>
            <a:custGeom>
              <a:avLst/>
              <a:gdLst>
                <a:gd name="T0" fmla="*/ 0 w 167"/>
                <a:gd name="T1" fmla="*/ 132 h 133"/>
                <a:gd name="T2" fmla="*/ 1 w 167"/>
                <a:gd name="T3" fmla="*/ 131 h 133"/>
                <a:gd name="T4" fmla="*/ 0 w 167"/>
                <a:gd name="T5" fmla="*/ 132 h 133"/>
                <a:gd name="T6" fmla="*/ 147 w 167"/>
                <a:gd name="T7" fmla="*/ 5 h 133"/>
                <a:gd name="T8" fmla="*/ 152 w 167"/>
                <a:gd name="T9" fmla="*/ 2 h 133"/>
                <a:gd name="T10" fmla="*/ 156 w 167"/>
                <a:gd name="T11" fmla="*/ 1 h 133"/>
                <a:gd name="T12" fmla="*/ 160 w 167"/>
                <a:gd name="T13" fmla="*/ 0 h 133"/>
                <a:gd name="T14" fmla="*/ 166 w 167"/>
                <a:gd name="T15" fmla="*/ 0 h 133"/>
                <a:gd name="T16" fmla="*/ 25 w 167"/>
                <a:gd name="T17" fmla="*/ 125 h 133"/>
                <a:gd name="T18" fmla="*/ 18 w 167"/>
                <a:gd name="T19" fmla="*/ 125 h 133"/>
                <a:gd name="T20" fmla="*/ 10 w 167"/>
                <a:gd name="T21" fmla="*/ 126 h 133"/>
                <a:gd name="T22" fmla="*/ 4 w 167"/>
                <a:gd name="T23" fmla="*/ 129 h 133"/>
                <a:gd name="T24" fmla="*/ 1 w 167"/>
                <a:gd name="T25" fmla="*/ 130 h 133"/>
                <a:gd name="T26" fmla="*/ 147 w 167"/>
                <a:gd name="T27" fmla="*/ 5 h 133"/>
                <a:gd name="T28" fmla="*/ 1 w 167"/>
                <a:gd name="T29" fmla="*/ 131 h 133"/>
                <a:gd name="T30" fmla="*/ 1 w 167"/>
                <a:gd name="T31" fmla="*/ 130 h 133"/>
                <a:gd name="T32" fmla="*/ 1 w 167"/>
                <a:gd name="T33" fmla="*/ 13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33">
                  <a:moveTo>
                    <a:pt x="0" y="132"/>
                  </a:moveTo>
                  <a:lnTo>
                    <a:pt x="1" y="131"/>
                  </a:lnTo>
                  <a:cubicBezTo>
                    <a:pt x="1" y="132"/>
                    <a:pt x="0" y="132"/>
                    <a:pt x="0" y="132"/>
                  </a:cubicBezTo>
                  <a:close/>
                  <a:moveTo>
                    <a:pt x="147" y="5"/>
                  </a:moveTo>
                  <a:cubicBezTo>
                    <a:pt x="149" y="4"/>
                    <a:pt x="150" y="3"/>
                    <a:pt x="152" y="2"/>
                  </a:cubicBezTo>
                  <a:cubicBezTo>
                    <a:pt x="153" y="0"/>
                    <a:pt x="154" y="1"/>
                    <a:pt x="156" y="1"/>
                  </a:cubicBezTo>
                  <a:cubicBezTo>
                    <a:pt x="157" y="1"/>
                    <a:pt x="159" y="0"/>
                    <a:pt x="160" y="0"/>
                  </a:cubicBezTo>
                  <a:lnTo>
                    <a:pt x="166" y="0"/>
                  </a:lnTo>
                  <a:lnTo>
                    <a:pt x="25" y="125"/>
                  </a:lnTo>
                  <a:lnTo>
                    <a:pt x="18" y="125"/>
                  </a:lnTo>
                  <a:cubicBezTo>
                    <a:pt x="15" y="125"/>
                    <a:pt x="13" y="126"/>
                    <a:pt x="10" y="126"/>
                  </a:cubicBezTo>
                  <a:cubicBezTo>
                    <a:pt x="9" y="128"/>
                    <a:pt x="6" y="128"/>
                    <a:pt x="4" y="129"/>
                  </a:cubicBezTo>
                  <a:cubicBezTo>
                    <a:pt x="4" y="129"/>
                    <a:pt x="3" y="129"/>
                    <a:pt x="1" y="130"/>
                  </a:cubicBezTo>
                  <a:lnTo>
                    <a:pt x="147" y="5"/>
                  </a:lnTo>
                  <a:close/>
                  <a:moveTo>
                    <a:pt x="1" y="131"/>
                  </a:moveTo>
                  <a:cubicBezTo>
                    <a:pt x="1" y="130"/>
                    <a:pt x="1" y="130"/>
                    <a:pt x="1" y="130"/>
                  </a:cubicBezTo>
                  <a:lnTo>
                    <a:pt x="1" y="13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6" name="Freeform 277">
              <a:extLst>
                <a:ext uri="{FF2B5EF4-FFF2-40B4-BE49-F238E27FC236}">
                  <a16:creationId xmlns:a16="http://schemas.microsoft.com/office/drawing/2014/main" id="{DEF3E8DD-4135-4215-8979-567D27DFA27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2574" y="4011848"/>
              <a:ext cx="297656" cy="34529"/>
            </a:xfrm>
            <a:custGeom>
              <a:avLst/>
              <a:gdLst>
                <a:gd name="T0" fmla="*/ 0 w 1106"/>
                <a:gd name="T1" fmla="*/ 131 h 132"/>
                <a:gd name="T2" fmla="*/ 141 w 1106"/>
                <a:gd name="T3" fmla="*/ 0 h 132"/>
                <a:gd name="T4" fmla="*/ 964 w 1106"/>
                <a:gd name="T5" fmla="*/ 0 h 132"/>
                <a:gd name="T6" fmla="*/ 1105 w 1106"/>
                <a:gd name="T7" fmla="*/ 131 h 132"/>
                <a:gd name="T8" fmla="*/ 0 w 1106"/>
                <a:gd name="T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32">
                  <a:moveTo>
                    <a:pt x="0" y="131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31"/>
                  </a:lnTo>
                  <a:lnTo>
                    <a:pt x="0" y="131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7" name="Freeform 278">
              <a:extLst>
                <a:ext uri="{FF2B5EF4-FFF2-40B4-BE49-F238E27FC236}">
                  <a16:creationId xmlns:a16="http://schemas.microsoft.com/office/drawing/2014/main" id="{980372FD-390C-43EA-B418-D9B39510DA2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65924" y="4059474"/>
              <a:ext cx="30956" cy="30956"/>
            </a:xfrm>
            <a:custGeom>
              <a:avLst/>
              <a:gdLst>
                <a:gd name="T0" fmla="*/ 117 w 118"/>
                <a:gd name="T1" fmla="*/ 59 h 117"/>
                <a:gd name="T2" fmla="*/ 109 w 118"/>
                <a:gd name="T3" fmla="*/ 87 h 117"/>
                <a:gd name="T4" fmla="*/ 88 w 118"/>
                <a:gd name="T5" fmla="*/ 108 h 117"/>
                <a:gd name="T6" fmla="*/ 59 w 118"/>
                <a:gd name="T7" fmla="*/ 116 h 117"/>
                <a:gd name="T8" fmla="*/ 29 w 118"/>
                <a:gd name="T9" fmla="*/ 108 h 117"/>
                <a:gd name="T10" fmla="*/ 8 w 118"/>
                <a:gd name="T11" fmla="*/ 87 h 117"/>
                <a:gd name="T12" fmla="*/ 0 w 118"/>
                <a:gd name="T13" fmla="*/ 59 h 117"/>
                <a:gd name="T14" fmla="*/ 8 w 118"/>
                <a:gd name="T15" fmla="*/ 30 h 117"/>
                <a:gd name="T16" fmla="*/ 29 w 118"/>
                <a:gd name="T17" fmla="*/ 8 h 117"/>
                <a:gd name="T18" fmla="*/ 59 w 118"/>
                <a:gd name="T19" fmla="*/ 0 h 117"/>
                <a:gd name="T20" fmla="*/ 88 w 118"/>
                <a:gd name="T21" fmla="*/ 8 h 117"/>
                <a:gd name="T22" fmla="*/ 109 w 118"/>
                <a:gd name="T23" fmla="*/ 30 h 117"/>
                <a:gd name="T24" fmla="*/ 117 w 118"/>
                <a:gd name="T25" fmla="*/ 5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7">
                  <a:moveTo>
                    <a:pt x="117" y="59"/>
                  </a:moveTo>
                  <a:cubicBezTo>
                    <a:pt x="117" y="69"/>
                    <a:pt x="114" y="78"/>
                    <a:pt x="109" y="87"/>
                  </a:cubicBezTo>
                  <a:cubicBezTo>
                    <a:pt x="104" y="96"/>
                    <a:pt x="97" y="103"/>
                    <a:pt x="88" y="108"/>
                  </a:cubicBezTo>
                  <a:cubicBezTo>
                    <a:pt x="78" y="114"/>
                    <a:pt x="69" y="116"/>
                    <a:pt x="59" y="116"/>
                  </a:cubicBezTo>
                  <a:cubicBezTo>
                    <a:pt x="48" y="116"/>
                    <a:pt x="38" y="114"/>
                    <a:pt x="29" y="108"/>
                  </a:cubicBezTo>
                  <a:cubicBezTo>
                    <a:pt x="19" y="103"/>
                    <a:pt x="13" y="96"/>
                    <a:pt x="8" y="87"/>
                  </a:cubicBezTo>
                  <a:cubicBezTo>
                    <a:pt x="3" y="78"/>
                    <a:pt x="0" y="69"/>
                    <a:pt x="0" y="59"/>
                  </a:cubicBezTo>
                  <a:cubicBezTo>
                    <a:pt x="0" y="48"/>
                    <a:pt x="3" y="39"/>
                    <a:pt x="8" y="30"/>
                  </a:cubicBezTo>
                  <a:cubicBezTo>
                    <a:pt x="13" y="20"/>
                    <a:pt x="19" y="13"/>
                    <a:pt x="29" y="8"/>
                  </a:cubicBezTo>
                  <a:cubicBezTo>
                    <a:pt x="38" y="2"/>
                    <a:pt x="48" y="0"/>
                    <a:pt x="59" y="0"/>
                  </a:cubicBezTo>
                  <a:cubicBezTo>
                    <a:pt x="69" y="0"/>
                    <a:pt x="78" y="2"/>
                    <a:pt x="88" y="8"/>
                  </a:cubicBezTo>
                  <a:cubicBezTo>
                    <a:pt x="97" y="13"/>
                    <a:pt x="104" y="20"/>
                    <a:pt x="109" y="30"/>
                  </a:cubicBezTo>
                  <a:cubicBezTo>
                    <a:pt x="114" y="39"/>
                    <a:pt x="117" y="48"/>
                    <a:pt x="117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8" name="Line 56">
              <a:extLst>
                <a:ext uri="{FF2B5EF4-FFF2-40B4-BE49-F238E27FC236}">
                  <a16:creationId xmlns:a16="http://schemas.microsoft.com/office/drawing/2014/main" id="{AD0B606A-13D0-4AC0-9CA6-44A7F38C2E0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42099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9" name="Line 57">
              <a:extLst>
                <a:ext uri="{FF2B5EF4-FFF2-40B4-BE49-F238E27FC236}">
                  <a16:creationId xmlns:a16="http://schemas.microsoft.com/office/drawing/2014/main" id="{06B4092E-A56D-4469-BD2A-FF1FC62634F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65911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0" name="Line 58">
              <a:extLst>
                <a:ext uri="{FF2B5EF4-FFF2-40B4-BE49-F238E27FC236}">
                  <a16:creationId xmlns:a16="http://schemas.microsoft.com/office/drawing/2014/main" id="{173A7D69-D1C8-4406-962A-9D76EF909C7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81390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1" name="Line 59">
              <a:extLst>
                <a:ext uri="{FF2B5EF4-FFF2-40B4-BE49-F238E27FC236}">
                  <a16:creationId xmlns:a16="http://schemas.microsoft.com/office/drawing/2014/main" id="{FBBAB7C1-5754-4049-871E-ABF0A6B1A43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01630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2" name="Line 60">
              <a:extLst>
                <a:ext uri="{FF2B5EF4-FFF2-40B4-BE49-F238E27FC236}">
                  <a16:creationId xmlns:a16="http://schemas.microsoft.com/office/drawing/2014/main" id="{477BA063-7035-40DA-BDFD-2C526FB875C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24252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3" name="Line 61">
              <a:extLst>
                <a:ext uri="{FF2B5EF4-FFF2-40B4-BE49-F238E27FC236}">
                  <a16:creationId xmlns:a16="http://schemas.microsoft.com/office/drawing/2014/main" id="{6522BF15-CEA3-468B-9EE4-538A9FDABF9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44493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4" name="Line 62">
              <a:extLst>
                <a:ext uri="{FF2B5EF4-FFF2-40B4-BE49-F238E27FC236}">
                  <a16:creationId xmlns:a16="http://schemas.microsoft.com/office/drawing/2014/main" id="{5EEC5229-D532-4655-AF33-258A9778C2D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19502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5" name="Line 63">
              <a:extLst>
                <a:ext uri="{FF2B5EF4-FFF2-40B4-BE49-F238E27FC236}">
                  <a16:creationId xmlns:a16="http://schemas.microsoft.com/office/drawing/2014/main" id="{1CE9D0D2-54DC-4E7D-B8F4-1E2CD777353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38552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6" name="Line 64">
              <a:extLst>
                <a:ext uri="{FF2B5EF4-FFF2-40B4-BE49-F238E27FC236}">
                  <a16:creationId xmlns:a16="http://schemas.microsoft.com/office/drawing/2014/main" id="{09F87271-B366-4F46-966F-3C5CB13BEF2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58793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7" name="Line 65">
              <a:extLst>
                <a:ext uri="{FF2B5EF4-FFF2-40B4-BE49-F238E27FC236}">
                  <a16:creationId xmlns:a16="http://schemas.microsoft.com/office/drawing/2014/main" id="{B382CF2C-CFBE-4845-87BC-E87F50FC797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82605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8" name="Line 66">
              <a:extLst>
                <a:ext uri="{FF2B5EF4-FFF2-40B4-BE49-F238E27FC236}">
                  <a16:creationId xmlns:a16="http://schemas.microsoft.com/office/drawing/2014/main" id="{0DC58818-87EC-45F3-91AD-6BC5DB21A34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01655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9" name="Line 67">
              <a:extLst>
                <a:ext uri="{FF2B5EF4-FFF2-40B4-BE49-F238E27FC236}">
                  <a16:creationId xmlns:a16="http://schemas.microsoft.com/office/drawing/2014/main" id="{253E5E3A-4185-4AAF-BEA0-51AFE3AE361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25468" y="4059473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0" name="Freeform 291">
              <a:extLst>
                <a:ext uri="{FF2B5EF4-FFF2-40B4-BE49-F238E27FC236}">
                  <a16:creationId xmlns:a16="http://schemas.microsoft.com/office/drawing/2014/main" id="{19DCD7B4-D6D9-48EC-97A1-3751027FD7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1859" y="3963032"/>
              <a:ext cx="317897" cy="57150"/>
            </a:xfrm>
            <a:custGeom>
              <a:avLst/>
              <a:gdLst>
                <a:gd name="T0" fmla="*/ 1143 w 1181"/>
                <a:gd name="T1" fmla="*/ 6 h 216"/>
                <a:gd name="T2" fmla="*/ 1158 w 1181"/>
                <a:gd name="T3" fmla="*/ 2 h 216"/>
                <a:gd name="T4" fmla="*/ 1169 w 1181"/>
                <a:gd name="T5" fmla="*/ 6 h 216"/>
                <a:gd name="T6" fmla="*/ 1177 w 1181"/>
                <a:gd name="T7" fmla="*/ 16 h 216"/>
                <a:gd name="T8" fmla="*/ 1178 w 1181"/>
                <a:gd name="T9" fmla="*/ 31 h 216"/>
                <a:gd name="T10" fmla="*/ 1169 w 1181"/>
                <a:gd name="T11" fmla="*/ 181 h 216"/>
                <a:gd name="T12" fmla="*/ 1165 w 1181"/>
                <a:gd name="T13" fmla="*/ 196 h 216"/>
                <a:gd name="T14" fmla="*/ 1156 w 1181"/>
                <a:gd name="T15" fmla="*/ 207 h 216"/>
                <a:gd name="T16" fmla="*/ 1143 w 1181"/>
                <a:gd name="T17" fmla="*/ 212 h 216"/>
                <a:gd name="T18" fmla="*/ 1129 w 1181"/>
                <a:gd name="T19" fmla="*/ 212 h 216"/>
                <a:gd name="T20" fmla="*/ 49 w 1181"/>
                <a:gd name="T21" fmla="*/ 212 h 216"/>
                <a:gd name="T22" fmla="*/ 35 w 1181"/>
                <a:gd name="T23" fmla="*/ 212 h 216"/>
                <a:gd name="T24" fmla="*/ 22 w 1181"/>
                <a:gd name="T25" fmla="*/ 206 h 216"/>
                <a:gd name="T26" fmla="*/ 13 w 1181"/>
                <a:gd name="T27" fmla="*/ 196 h 216"/>
                <a:gd name="T28" fmla="*/ 9 w 1181"/>
                <a:gd name="T29" fmla="*/ 181 h 216"/>
                <a:gd name="T30" fmla="*/ 0 w 1181"/>
                <a:gd name="T31" fmla="*/ 31 h 216"/>
                <a:gd name="T32" fmla="*/ 3 w 1181"/>
                <a:gd name="T33" fmla="*/ 16 h 216"/>
                <a:gd name="T34" fmla="*/ 10 w 1181"/>
                <a:gd name="T35" fmla="*/ 5 h 216"/>
                <a:gd name="T36" fmla="*/ 22 w 1181"/>
                <a:gd name="T37" fmla="*/ 5 h 216"/>
                <a:gd name="T38" fmla="*/ 36 w 1181"/>
                <a:gd name="T39" fmla="*/ 9 h 216"/>
                <a:gd name="T40" fmla="*/ 1143 w 1181"/>
                <a:gd name="T41" fmla="*/ 9 h 216"/>
                <a:gd name="T42" fmla="*/ 1143 w 1181"/>
                <a:gd name="T43" fmla="*/ 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1" h="216">
                  <a:moveTo>
                    <a:pt x="1143" y="6"/>
                  </a:moveTo>
                  <a:cubicBezTo>
                    <a:pt x="1149" y="6"/>
                    <a:pt x="1153" y="0"/>
                    <a:pt x="1158" y="2"/>
                  </a:cubicBezTo>
                  <a:cubicBezTo>
                    <a:pt x="1162" y="3"/>
                    <a:pt x="1166" y="3"/>
                    <a:pt x="1169" y="6"/>
                  </a:cubicBezTo>
                  <a:cubicBezTo>
                    <a:pt x="1171" y="9"/>
                    <a:pt x="1175" y="11"/>
                    <a:pt x="1177" y="16"/>
                  </a:cubicBezTo>
                  <a:cubicBezTo>
                    <a:pt x="1178" y="20"/>
                    <a:pt x="1180" y="25"/>
                    <a:pt x="1178" y="31"/>
                  </a:cubicBezTo>
                  <a:lnTo>
                    <a:pt x="1169" y="181"/>
                  </a:lnTo>
                  <a:cubicBezTo>
                    <a:pt x="1169" y="187"/>
                    <a:pt x="1168" y="191"/>
                    <a:pt x="1165" y="196"/>
                  </a:cubicBezTo>
                  <a:cubicBezTo>
                    <a:pt x="1162" y="200"/>
                    <a:pt x="1159" y="204"/>
                    <a:pt x="1156" y="207"/>
                  </a:cubicBezTo>
                  <a:cubicBezTo>
                    <a:pt x="1152" y="210"/>
                    <a:pt x="1149" y="210"/>
                    <a:pt x="1143" y="212"/>
                  </a:cubicBezTo>
                  <a:cubicBezTo>
                    <a:pt x="1139" y="213"/>
                    <a:pt x="1133" y="212"/>
                    <a:pt x="1129" y="212"/>
                  </a:cubicBezTo>
                  <a:lnTo>
                    <a:pt x="49" y="212"/>
                  </a:lnTo>
                  <a:cubicBezTo>
                    <a:pt x="44" y="212"/>
                    <a:pt x="39" y="215"/>
                    <a:pt x="35" y="212"/>
                  </a:cubicBezTo>
                  <a:cubicBezTo>
                    <a:pt x="31" y="210"/>
                    <a:pt x="26" y="209"/>
                    <a:pt x="22" y="206"/>
                  </a:cubicBezTo>
                  <a:cubicBezTo>
                    <a:pt x="17" y="203"/>
                    <a:pt x="14" y="200"/>
                    <a:pt x="13" y="196"/>
                  </a:cubicBezTo>
                  <a:cubicBezTo>
                    <a:pt x="10" y="191"/>
                    <a:pt x="10" y="187"/>
                    <a:pt x="9" y="181"/>
                  </a:cubicBezTo>
                  <a:lnTo>
                    <a:pt x="0" y="31"/>
                  </a:lnTo>
                  <a:cubicBezTo>
                    <a:pt x="0" y="25"/>
                    <a:pt x="0" y="21"/>
                    <a:pt x="3" y="16"/>
                  </a:cubicBezTo>
                  <a:cubicBezTo>
                    <a:pt x="4" y="12"/>
                    <a:pt x="7" y="8"/>
                    <a:pt x="10" y="5"/>
                  </a:cubicBezTo>
                  <a:cubicBezTo>
                    <a:pt x="13" y="2"/>
                    <a:pt x="17" y="6"/>
                    <a:pt x="22" y="5"/>
                  </a:cubicBezTo>
                  <a:cubicBezTo>
                    <a:pt x="26" y="3"/>
                    <a:pt x="32" y="9"/>
                    <a:pt x="36" y="9"/>
                  </a:cubicBezTo>
                  <a:lnTo>
                    <a:pt x="1143" y="9"/>
                  </a:lnTo>
                  <a:lnTo>
                    <a:pt x="1143" y="6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1" name="Freeform 292">
              <a:extLst>
                <a:ext uri="{FF2B5EF4-FFF2-40B4-BE49-F238E27FC236}">
                  <a16:creationId xmlns:a16="http://schemas.microsoft.com/office/drawing/2014/main" id="{53B264C8-1BF0-469F-B483-ED262E653E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2130" y="3926124"/>
              <a:ext cx="44054" cy="35719"/>
            </a:xfrm>
            <a:custGeom>
              <a:avLst/>
              <a:gdLst>
                <a:gd name="T0" fmla="*/ 19 w 168"/>
                <a:gd name="T1" fmla="*/ 7 h 135"/>
                <a:gd name="T2" fmla="*/ 160 w 168"/>
                <a:gd name="T3" fmla="*/ 128 h 135"/>
                <a:gd name="T4" fmla="*/ 155 w 168"/>
                <a:gd name="T5" fmla="*/ 127 h 135"/>
                <a:gd name="T6" fmla="*/ 149 w 168"/>
                <a:gd name="T7" fmla="*/ 125 h 135"/>
                <a:gd name="T8" fmla="*/ 142 w 168"/>
                <a:gd name="T9" fmla="*/ 125 h 135"/>
                <a:gd name="T10" fmla="*/ 0 w 168"/>
                <a:gd name="T11" fmla="*/ 0 h 135"/>
                <a:gd name="T12" fmla="*/ 6 w 168"/>
                <a:gd name="T13" fmla="*/ 0 h 135"/>
                <a:gd name="T14" fmla="*/ 10 w 168"/>
                <a:gd name="T15" fmla="*/ 1 h 135"/>
                <a:gd name="T16" fmla="*/ 15 w 168"/>
                <a:gd name="T17" fmla="*/ 3 h 135"/>
                <a:gd name="T18" fmla="*/ 19 w 168"/>
                <a:gd name="T19" fmla="*/ 7 h 135"/>
                <a:gd name="T20" fmla="*/ 163 w 168"/>
                <a:gd name="T21" fmla="*/ 131 h 135"/>
                <a:gd name="T22" fmla="*/ 160 w 168"/>
                <a:gd name="T23" fmla="*/ 128 h 135"/>
                <a:gd name="T24" fmla="*/ 161 w 168"/>
                <a:gd name="T25" fmla="*/ 129 h 135"/>
                <a:gd name="T26" fmla="*/ 163 w 168"/>
                <a:gd name="T27" fmla="*/ 131 h 135"/>
                <a:gd name="T28" fmla="*/ 167 w 168"/>
                <a:gd name="T29" fmla="*/ 134 h 135"/>
                <a:gd name="T30" fmla="*/ 163 w 168"/>
                <a:gd name="T31" fmla="*/ 131 h 135"/>
                <a:gd name="T32" fmla="*/ 167 w 168"/>
                <a:gd name="T33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135">
                  <a:moveTo>
                    <a:pt x="19" y="7"/>
                  </a:moveTo>
                  <a:lnTo>
                    <a:pt x="160" y="128"/>
                  </a:lnTo>
                  <a:cubicBezTo>
                    <a:pt x="158" y="128"/>
                    <a:pt x="156" y="127"/>
                    <a:pt x="155" y="127"/>
                  </a:cubicBezTo>
                  <a:cubicBezTo>
                    <a:pt x="153" y="125"/>
                    <a:pt x="150" y="125"/>
                    <a:pt x="149" y="125"/>
                  </a:cubicBezTo>
                  <a:lnTo>
                    <a:pt x="142" y="125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8" y="0"/>
                    <a:pt x="8" y="1"/>
                    <a:pt x="10" y="1"/>
                  </a:cubicBezTo>
                  <a:cubicBezTo>
                    <a:pt x="11" y="1"/>
                    <a:pt x="13" y="3"/>
                    <a:pt x="15" y="3"/>
                  </a:cubicBezTo>
                  <a:lnTo>
                    <a:pt x="19" y="7"/>
                  </a:lnTo>
                  <a:close/>
                  <a:moveTo>
                    <a:pt x="163" y="131"/>
                  </a:moveTo>
                  <a:lnTo>
                    <a:pt x="160" y="128"/>
                  </a:lnTo>
                  <a:cubicBezTo>
                    <a:pt x="160" y="128"/>
                    <a:pt x="161" y="128"/>
                    <a:pt x="161" y="129"/>
                  </a:cubicBezTo>
                  <a:lnTo>
                    <a:pt x="163" y="131"/>
                  </a:lnTo>
                  <a:close/>
                  <a:moveTo>
                    <a:pt x="167" y="134"/>
                  </a:moveTo>
                  <a:lnTo>
                    <a:pt x="163" y="131"/>
                  </a:lnTo>
                  <a:cubicBezTo>
                    <a:pt x="165" y="132"/>
                    <a:pt x="166" y="133"/>
                    <a:pt x="167" y="1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2" name="Freeform 293">
              <a:extLst>
                <a:ext uri="{FF2B5EF4-FFF2-40B4-BE49-F238E27FC236}">
                  <a16:creationId xmlns:a16="http://schemas.microsoft.com/office/drawing/2014/main" id="{85E924AB-57CA-4AC7-8A56-07A34FFC9BB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6621" y="3927313"/>
              <a:ext cx="44054" cy="34529"/>
            </a:xfrm>
            <a:custGeom>
              <a:avLst/>
              <a:gdLst>
                <a:gd name="T0" fmla="*/ 146 w 166"/>
                <a:gd name="T1" fmla="*/ 5 h 133"/>
                <a:gd name="T2" fmla="*/ 151 w 166"/>
                <a:gd name="T3" fmla="*/ 3 h 133"/>
                <a:gd name="T4" fmla="*/ 155 w 166"/>
                <a:gd name="T5" fmla="*/ 1 h 133"/>
                <a:gd name="T6" fmla="*/ 159 w 166"/>
                <a:gd name="T7" fmla="*/ 0 h 133"/>
                <a:gd name="T8" fmla="*/ 165 w 166"/>
                <a:gd name="T9" fmla="*/ 0 h 133"/>
                <a:gd name="T10" fmla="*/ 24 w 166"/>
                <a:gd name="T11" fmla="*/ 125 h 133"/>
                <a:gd name="T12" fmla="*/ 17 w 166"/>
                <a:gd name="T13" fmla="*/ 125 h 133"/>
                <a:gd name="T14" fmla="*/ 9 w 166"/>
                <a:gd name="T15" fmla="*/ 126 h 133"/>
                <a:gd name="T16" fmla="*/ 4 w 166"/>
                <a:gd name="T17" fmla="*/ 128 h 133"/>
                <a:gd name="T18" fmla="*/ 146 w 166"/>
                <a:gd name="T19" fmla="*/ 5 h 133"/>
                <a:gd name="T20" fmla="*/ 3 w 166"/>
                <a:gd name="T21" fmla="*/ 129 h 133"/>
                <a:gd name="T22" fmla="*/ 4 w 166"/>
                <a:gd name="T23" fmla="*/ 128 h 133"/>
                <a:gd name="T24" fmla="*/ 0 w 166"/>
                <a:gd name="T25" fmla="*/ 132 h 133"/>
                <a:gd name="T26" fmla="*/ 3 w 166"/>
                <a:gd name="T27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33">
                  <a:moveTo>
                    <a:pt x="146" y="5"/>
                  </a:moveTo>
                  <a:cubicBezTo>
                    <a:pt x="148" y="4"/>
                    <a:pt x="149" y="4"/>
                    <a:pt x="151" y="3"/>
                  </a:cubicBezTo>
                  <a:cubicBezTo>
                    <a:pt x="152" y="1"/>
                    <a:pt x="153" y="1"/>
                    <a:pt x="155" y="1"/>
                  </a:cubicBezTo>
                  <a:cubicBezTo>
                    <a:pt x="156" y="1"/>
                    <a:pt x="158" y="0"/>
                    <a:pt x="159" y="0"/>
                  </a:cubicBezTo>
                  <a:lnTo>
                    <a:pt x="165" y="0"/>
                  </a:lnTo>
                  <a:lnTo>
                    <a:pt x="24" y="125"/>
                  </a:lnTo>
                  <a:lnTo>
                    <a:pt x="17" y="125"/>
                  </a:lnTo>
                  <a:cubicBezTo>
                    <a:pt x="14" y="125"/>
                    <a:pt x="12" y="126"/>
                    <a:pt x="9" y="126"/>
                  </a:cubicBezTo>
                  <a:cubicBezTo>
                    <a:pt x="8" y="127"/>
                    <a:pt x="6" y="127"/>
                    <a:pt x="4" y="128"/>
                  </a:cubicBezTo>
                  <a:lnTo>
                    <a:pt x="146" y="5"/>
                  </a:lnTo>
                  <a:close/>
                  <a:moveTo>
                    <a:pt x="3" y="129"/>
                  </a:moveTo>
                  <a:cubicBezTo>
                    <a:pt x="3" y="128"/>
                    <a:pt x="3" y="128"/>
                    <a:pt x="4" y="128"/>
                  </a:cubicBezTo>
                  <a:lnTo>
                    <a:pt x="0" y="132"/>
                  </a:lnTo>
                  <a:cubicBezTo>
                    <a:pt x="1" y="130"/>
                    <a:pt x="3" y="129"/>
                    <a:pt x="3" y="1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3" name="Freeform 294">
              <a:extLst>
                <a:ext uri="{FF2B5EF4-FFF2-40B4-BE49-F238E27FC236}">
                  <a16:creationId xmlns:a16="http://schemas.microsoft.com/office/drawing/2014/main" id="{E22CA606-D798-4B70-B377-AF77A4B511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2574" y="3924932"/>
              <a:ext cx="297656" cy="38100"/>
            </a:xfrm>
            <a:custGeom>
              <a:avLst/>
              <a:gdLst>
                <a:gd name="T0" fmla="*/ 0 w 1106"/>
                <a:gd name="T1" fmla="*/ 146 h 147"/>
                <a:gd name="T2" fmla="*/ 141 w 1106"/>
                <a:gd name="T3" fmla="*/ 0 h 147"/>
                <a:gd name="T4" fmla="*/ 964 w 1106"/>
                <a:gd name="T5" fmla="*/ 0 h 147"/>
                <a:gd name="T6" fmla="*/ 1105 w 1106"/>
                <a:gd name="T7" fmla="*/ 146 h 147"/>
                <a:gd name="T8" fmla="*/ 0 w 1106"/>
                <a:gd name="T9" fmla="*/ 1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7">
                  <a:moveTo>
                    <a:pt x="0" y="146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46"/>
                  </a:lnTo>
                  <a:lnTo>
                    <a:pt x="0" y="146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4" name="Freeform 295">
              <a:extLst>
                <a:ext uri="{FF2B5EF4-FFF2-40B4-BE49-F238E27FC236}">
                  <a16:creationId xmlns:a16="http://schemas.microsoft.com/office/drawing/2014/main" id="{FF52F054-C7EB-4AAF-8C08-A700FA09D11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65924" y="3974939"/>
              <a:ext cx="30956" cy="30956"/>
            </a:xfrm>
            <a:custGeom>
              <a:avLst/>
              <a:gdLst>
                <a:gd name="T0" fmla="*/ 117 w 118"/>
                <a:gd name="T1" fmla="*/ 58 h 117"/>
                <a:gd name="T2" fmla="*/ 109 w 118"/>
                <a:gd name="T3" fmla="*/ 87 h 117"/>
                <a:gd name="T4" fmla="*/ 88 w 118"/>
                <a:gd name="T5" fmla="*/ 108 h 117"/>
                <a:gd name="T6" fmla="*/ 59 w 118"/>
                <a:gd name="T7" fmla="*/ 116 h 117"/>
                <a:gd name="T8" fmla="*/ 29 w 118"/>
                <a:gd name="T9" fmla="*/ 108 h 117"/>
                <a:gd name="T10" fmla="*/ 8 w 118"/>
                <a:gd name="T11" fmla="*/ 87 h 117"/>
                <a:gd name="T12" fmla="*/ 0 w 118"/>
                <a:gd name="T13" fmla="*/ 58 h 117"/>
                <a:gd name="T14" fmla="*/ 8 w 118"/>
                <a:gd name="T15" fmla="*/ 29 h 117"/>
                <a:gd name="T16" fmla="*/ 29 w 118"/>
                <a:gd name="T17" fmla="*/ 7 h 117"/>
                <a:gd name="T18" fmla="*/ 59 w 118"/>
                <a:gd name="T19" fmla="*/ 0 h 117"/>
                <a:gd name="T20" fmla="*/ 88 w 118"/>
                <a:gd name="T21" fmla="*/ 7 h 117"/>
                <a:gd name="T22" fmla="*/ 109 w 118"/>
                <a:gd name="T23" fmla="*/ 29 h 117"/>
                <a:gd name="T24" fmla="*/ 117 w 118"/>
                <a:gd name="T25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7">
                  <a:moveTo>
                    <a:pt x="117" y="58"/>
                  </a:moveTo>
                  <a:cubicBezTo>
                    <a:pt x="117" y="69"/>
                    <a:pt x="114" y="78"/>
                    <a:pt x="109" y="87"/>
                  </a:cubicBezTo>
                  <a:cubicBezTo>
                    <a:pt x="104" y="96"/>
                    <a:pt x="97" y="102"/>
                    <a:pt x="88" y="108"/>
                  </a:cubicBezTo>
                  <a:cubicBezTo>
                    <a:pt x="78" y="113"/>
                    <a:pt x="69" y="116"/>
                    <a:pt x="59" y="116"/>
                  </a:cubicBezTo>
                  <a:cubicBezTo>
                    <a:pt x="48" y="116"/>
                    <a:pt x="38" y="113"/>
                    <a:pt x="29" y="108"/>
                  </a:cubicBezTo>
                  <a:cubicBezTo>
                    <a:pt x="19" y="102"/>
                    <a:pt x="13" y="96"/>
                    <a:pt x="8" y="87"/>
                  </a:cubicBezTo>
                  <a:cubicBezTo>
                    <a:pt x="3" y="78"/>
                    <a:pt x="0" y="69"/>
                    <a:pt x="0" y="58"/>
                  </a:cubicBezTo>
                  <a:cubicBezTo>
                    <a:pt x="0" y="47"/>
                    <a:pt x="3" y="38"/>
                    <a:pt x="8" y="29"/>
                  </a:cubicBezTo>
                  <a:cubicBezTo>
                    <a:pt x="13" y="19"/>
                    <a:pt x="19" y="12"/>
                    <a:pt x="29" y="7"/>
                  </a:cubicBezTo>
                  <a:cubicBezTo>
                    <a:pt x="38" y="1"/>
                    <a:pt x="48" y="0"/>
                    <a:pt x="59" y="0"/>
                  </a:cubicBezTo>
                  <a:cubicBezTo>
                    <a:pt x="69" y="0"/>
                    <a:pt x="78" y="1"/>
                    <a:pt x="88" y="7"/>
                  </a:cubicBezTo>
                  <a:cubicBezTo>
                    <a:pt x="97" y="12"/>
                    <a:pt x="104" y="19"/>
                    <a:pt x="109" y="29"/>
                  </a:cubicBezTo>
                  <a:cubicBezTo>
                    <a:pt x="114" y="38"/>
                    <a:pt x="117" y="47"/>
                    <a:pt x="117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5" name="Line 73">
              <a:extLst>
                <a:ext uri="{FF2B5EF4-FFF2-40B4-BE49-F238E27FC236}">
                  <a16:creationId xmlns:a16="http://schemas.microsoft.com/office/drawing/2014/main" id="{51368E71-F76B-481A-88F6-0CD25CFFF28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42099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6" name="Line 74">
              <a:extLst>
                <a:ext uri="{FF2B5EF4-FFF2-40B4-BE49-F238E27FC236}">
                  <a16:creationId xmlns:a16="http://schemas.microsoft.com/office/drawing/2014/main" id="{21D8FA9C-6CE4-4C93-B73D-D499D82A476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65911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7" name="Line 75">
              <a:extLst>
                <a:ext uri="{FF2B5EF4-FFF2-40B4-BE49-F238E27FC236}">
                  <a16:creationId xmlns:a16="http://schemas.microsoft.com/office/drawing/2014/main" id="{01894FC0-9CA1-490E-8BF5-D2642826C0AD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81390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8" name="Line 76">
              <a:extLst>
                <a:ext uri="{FF2B5EF4-FFF2-40B4-BE49-F238E27FC236}">
                  <a16:creationId xmlns:a16="http://schemas.microsoft.com/office/drawing/2014/main" id="{1730B8D5-5B41-47C8-8437-86C00AD13D2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01630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9" name="Line 77">
              <a:extLst>
                <a:ext uri="{FF2B5EF4-FFF2-40B4-BE49-F238E27FC236}">
                  <a16:creationId xmlns:a16="http://schemas.microsoft.com/office/drawing/2014/main" id="{88D8C967-21EF-4442-8AD1-F97EA472910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24252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0" name="Line 78">
              <a:extLst>
                <a:ext uri="{FF2B5EF4-FFF2-40B4-BE49-F238E27FC236}">
                  <a16:creationId xmlns:a16="http://schemas.microsoft.com/office/drawing/2014/main" id="{BB923321-8882-4022-96ED-748D1E2646F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44493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1" name="Line 79">
              <a:extLst>
                <a:ext uri="{FF2B5EF4-FFF2-40B4-BE49-F238E27FC236}">
                  <a16:creationId xmlns:a16="http://schemas.microsoft.com/office/drawing/2014/main" id="{E2E5326C-6CA4-4D47-AF77-EDBE978246D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19502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2" name="Line 80">
              <a:extLst>
                <a:ext uri="{FF2B5EF4-FFF2-40B4-BE49-F238E27FC236}">
                  <a16:creationId xmlns:a16="http://schemas.microsoft.com/office/drawing/2014/main" id="{089060D1-C61A-4C3B-8D70-561E0AB4BF3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38552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3" name="Line 81">
              <a:extLst>
                <a:ext uri="{FF2B5EF4-FFF2-40B4-BE49-F238E27FC236}">
                  <a16:creationId xmlns:a16="http://schemas.microsoft.com/office/drawing/2014/main" id="{ABF89F41-0B3F-4914-A359-D40327A390CD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58793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" name="Line 82">
              <a:extLst>
                <a:ext uri="{FF2B5EF4-FFF2-40B4-BE49-F238E27FC236}">
                  <a16:creationId xmlns:a16="http://schemas.microsoft.com/office/drawing/2014/main" id="{93F3EEE5-82A0-4BB9-9AA5-FB1E639F8E8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82605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5" name="Line 83">
              <a:extLst>
                <a:ext uri="{FF2B5EF4-FFF2-40B4-BE49-F238E27FC236}">
                  <a16:creationId xmlns:a16="http://schemas.microsoft.com/office/drawing/2014/main" id="{EE5FA7B0-1DD9-4148-BA77-06C66D8227C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01655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6" name="Line 84">
              <a:extLst>
                <a:ext uri="{FF2B5EF4-FFF2-40B4-BE49-F238E27FC236}">
                  <a16:creationId xmlns:a16="http://schemas.microsoft.com/office/drawing/2014/main" id="{BB220E53-5D47-4DB7-8403-C8CBA6DE4BF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25468" y="3972558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7" name="Freeform 308">
              <a:extLst>
                <a:ext uri="{FF2B5EF4-FFF2-40B4-BE49-F238E27FC236}">
                  <a16:creationId xmlns:a16="http://schemas.microsoft.com/office/drawing/2014/main" id="{92A5B0E5-80F2-470F-9DFF-5E56C6718B6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1859" y="3873736"/>
              <a:ext cx="317897" cy="61913"/>
            </a:xfrm>
            <a:custGeom>
              <a:avLst/>
              <a:gdLst>
                <a:gd name="T0" fmla="*/ 1143 w 1181"/>
                <a:gd name="T1" fmla="*/ 1 h 235"/>
                <a:gd name="T2" fmla="*/ 1158 w 1181"/>
                <a:gd name="T3" fmla="*/ 2 h 235"/>
                <a:gd name="T4" fmla="*/ 1169 w 1181"/>
                <a:gd name="T5" fmla="*/ 10 h 235"/>
                <a:gd name="T6" fmla="*/ 1177 w 1181"/>
                <a:gd name="T7" fmla="*/ 21 h 235"/>
                <a:gd name="T8" fmla="*/ 1178 w 1181"/>
                <a:gd name="T9" fmla="*/ 36 h 235"/>
                <a:gd name="T10" fmla="*/ 1169 w 1181"/>
                <a:gd name="T11" fmla="*/ 186 h 235"/>
                <a:gd name="T12" fmla="*/ 1165 w 1181"/>
                <a:gd name="T13" fmla="*/ 201 h 235"/>
                <a:gd name="T14" fmla="*/ 1156 w 1181"/>
                <a:gd name="T15" fmla="*/ 212 h 235"/>
                <a:gd name="T16" fmla="*/ 1143 w 1181"/>
                <a:gd name="T17" fmla="*/ 225 h 235"/>
                <a:gd name="T18" fmla="*/ 1129 w 1181"/>
                <a:gd name="T19" fmla="*/ 234 h 235"/>
                <a:gd name="T20" fmla="*/ 49 w 1181"/>
                <a:gd name="T21" fmla="*/ 234 h 235"/>
                <a:gd name="T22" fmla="*/ 35 w 1181"/>
                <a:gd name="T23" fmla="*/ 225 h 235"/>
                <a:gd name="T24" fmla="*/ 22 w 1181"/>
                <a:gd name="T25" fmla="*/ 215 h 235"/>
                <a:gd name="T26" fmla="*/ 13 w 1181"/>
                <a:gd name="T27" fmla="*/ 202 h 235"/>
                <a:gd name="T28" fmla="*/ 9 w 1181"/>
                <a:gd name="T29" fmla="*/ 187 h 235"/>
                <a:gd name="T30" fmla="*/ 0 w 1181"/>
                <a:gd name="T31" fmla="*/ 37 h 235"/>
                <a:gd name="T32" fmla="*/ 3 w 1181"/>
                <a:gd name="T33" fmla="*/ 23 h 235"/>
                <a:gd name="T34" fmla="*/ 10 w 1181"/>
                <a:gd name="T35" fmla="*/ 11 h 235"/>
                <a:gd name="T36" fmla="*/ 22 w 1181"/>
                <a:gd name="T37" fmla="*/ 4 h 235"/>
                <a:gd name="T38" fmla="*/ 36 w 1181"/>
                <a:gd name="T39" fmla="*/ 2 h 235"/>
                <a:gd name="T40" fmla="*/ 1143 w 1181"/>
                <a:gd name="T41" fmla="*/ 2 h 235"/>
                <a:gd name="T42" fmla="*/ 1143 w 1181"/>
                <a:gd name="T43" fmla="*/ 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1" h="235">
                  <a:moveTo>
                    <a:pt x="1143" y="1"/>
                  </a:moveTo>
                  <a:cubicBezTo>
                    <a:pt x="1149" y="1"/>
                    <a:pt x="1153" y="0"/>
                    <a:pt x="1158" y="2"/>
                  </a:cubicBezTo>
                  <a:cubicBezTo>
                    <a:pt x="1162" y="3"/>
                    <a:pt x="1166" y="7"/>
                    <a:pt x="1169" y="10"/>
                  </a:cubicBezTo>
                  <a:cubicBezTo>
                    <a:pt x="1171" y="12"/>
                    <a:pt x="1175" y="16"/>
                    <a:pt x="1177" y="21"/>
                  </a:cubicBezTo>
                  <a:cubicBezTo>
                    <a:pt x="1178" y="25"/>
                    <a:pt x="1180" y="30"/>
                    <a:pt x="1178" y="36"/>
                  </a:cubicBezTo>
                  <a:lnTo>
                    <a:pt x="1169" y="186"/>
                  </a:lnTo>
                  <a:cubicBezTo>
                    <a:pt x="1169" y="192"/>
                    <a:pt x="1168" y="196"/>
                    <a:pt x="1165" y="201"/>
                  </a:cubicBezTo>
                  <a:cubicBezTo>
                    <a:pt x="1162" y="205"/>
                    <a:pt x="1159" y="209"/>
                    <a:pt x="1156" y="212"/>
                  </a:cubicBezTo>
                  <a:cubicBezTo>
                    <a:pt x="1152" y="215"/>
                    <a:pt x="1149" y="224"/>
                    <a:pt x="1143" y="225"/>
                  </a:cubicBezTo>
                  <a:cubicBezTo>
                    <a:pt x="1139" y="227"/>
                    <a:pt x="1133" y="234"/>
                    <a:pt x="1129" y="234"/>
                  </a:cubicBezTo>
                  <a:lnTo>
                    <a:pt x="49" y="234"/>
                  </a:lnTo>
                  <a:cubicBezTo>
                    <a:pt x="44" y="234"/>
                    <a:pt x="39" y="228"/>
                    <a:pt x="35" y="225"/>
                  </a:cubicBezTo>
                  <a:cubicBezTo>
                    <a:pt x="31" y="224"/>
                    <a:pt x="26" y="218"/>
                    <a:pt x="22" y="215"/>
                  </a:cubicBezTo>
                  <a:cubicBezTo>
                    <a:pt x="17" y="212"/>
                    <a:pt x="14" y="206"/>
                    <a:pt x="13" y="202"/>
                  </a:cubicBezTo>
                  <a:cubicBezTo>
                    <a:pt x="10" y="198"/>
                    <a:pt x="10" y="192"/>
                    <a:pt x="9" y="187"/>
                  </a:cubicBezTo>
                  <a:lnTo>
                    <a:pt x="0" y="37"/>
                  </a:lnTo>
                  <a:cubicBezTo>
                    <a:pt x="0" y="31"/>
                    <a:pt x="0" y="27"/>
                    <a:pt x="3" y="23"/>
                  </a:cubicBezTo>
                  <a:cubicBezTo>
                    <a:pt x="4" y="18"/>
                    <a:pt x="7" y="14"/>
                    <a:pt x="10" y="11"/>
                  </a:cubicBezTo>
                  <a:cubicBezTo>
                    <a:pt x="13" y="8"/>
                    <a:pt x="17" y="7"/>
                    <a:pt x="22" y="4"/>
                  </a:cubicBezTo>
                  <a:cubicBezTo>
                    <a:pt x="26" y="2"/>
                    <a:pt x="32" y="2"/>
                    <a:pt x="36" y="2"/>
                  </a:cubicBezTo>
                  <a:lnTo>
                    <a:pt x="1143" y="2"/>
                  </a:lnTo>
                  <a:lnTo>
                    <a:pt x="1143" y="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8" name="Freeform 309">
              <a:extLst>
                <a:ext uri="{FF2B5EF4-FFF2-40B4-BE49-F238E27FC236}">
                  <a16:creationId xmlns:a16="http://schemas.microsoft.com/office/drawing/2014/main" id="{4D9C9E3C-C11F-4A50-A080-257B926C2EB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2130" y="3839208"/>
              <a:ext cx="44054" cy="35719"/>
            </a:xfrm>
            <a:custGeom>
              <a:avLst/>
              <a:gdLst>
                <a:gd name="T0" fmla="*/ 19 w 168"/>
                <a:gd name="T1" fmla="*/ 8 h 136"/>
                <a:gd name="T2" fmla="*/ 160 w 168"/>
                <a:gd name="T3" fmla="*/ 129 h 136"/>
                <a:gd name="T4" fmla="*/ 155 w 168"/>
                <a:gd name="T5" fmla="*/ 127 h 136"/>
                <a:gd name="T6" fmla="*/ 149 w 168"/>
                <a:gd name="T7" fmla="*/ 126 h 136"/>
                <a:gd name="T8" fmla="*/ 142 w 168"/>
                <a:gd name="T9" fmla="*/ 126 h 136"/>
                <a:gd name="T10" fmla="*/ 0 w 168"/>
                <a:gd name="T11" fmla="*/ 0 h 136"/>
                <a:gd name="T12" fmla="*/ 6 w 168"/>
                <a:gd name="T13" fmla="*/ 0 h 136"/>
                <a:gd name="T14" fmla="*/ 10 w 168"/>
                <a:gd name="T15" fmla="*/ 2 h 136"/>
                <a:gd name="T16" fmla="*/ 15 w 168"/>
                <a:gd name="T17" fmla="*/ 3 h 136"/>
                <a:gd name="T18" fmla="*/ 19 w 168"/>
                <a:gd name="T19" fmla="*/ 8 h 136"/>
                <a:gd name="T20" fmla="*/ 163 w 168"/>
                <a:gd name="T21" fmla="*/ 132 h 136"/>
                <a:gd name="T22" fmla="*/ 160 w 168"/>
                <a:gd name="T23" fmla="*/ 129 h 136"/>
                <a:gd name="T24" fmla="*/ 161 w 168"/>
                <a:gd name="T25" fmla="*/ 130 h 136"/>
                <a:gd name="T26" fmla="*/ 163 w 168"/>
                <a:gd name="T27" fmla="*/ 132 h 136"/>
                <a:gd name="T28" fmla="*/ 167 w 168"/>
                <a:gd name="T29" fmla="*/ 135 h 136"/>
                <a:gd name="T30" fmla="*/ 163 w 168"/>
                <a:gd name="T31" fmla="*/ 132 h 136"/>
                <a:gd name="T32" fmla="*/ 167 w 168"/>
                <a:gd name="T33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136">
                  <a:moveTo>
                    <a:pt x="19" y="8"/>
                  </a:moveTo>
                  <a:lnTo>
                    <a:pt x="160" y="129"/>
                  </a:lnTo>
                  <a:cubicBezTo>
                    <a:pt x="158" y="128"/>
                    <a:pt x="156" y="128"/>
                    <a:pt x="155" y="127"/>
                  </a:cubicBezTo>
                  <a:cubicBezTo>
                    <a:pt x="153" y="125"/>
                    <a:pt x="150" y="126"/>
                    <a:pt x="149" y="126"/>
                  </a:cubicBezTo>
                  <a:lnTo>
                    <a:pt x="142" y="126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9" y="0"/>
                    <a:pt x="8" y="2"/>
                    <a:pt x="10" y="2"/>
                  </a:cubicBezTo>
                  <a:cubicBezTo>
                    <a:pt x="11" y="2"/>
                    <a:pt x="13" y="3"/>
                    <a:pt x="15" y="3"/>
                  </a:cubicBezTo>
                  <a:cubicBezTo>
                    <a:pt x="18" y="5"/>
                    <a:pt x="19" y="6"/>
                    <a:pt x="19" y="8"/>
                  </a:cubicBezTo>
                  <a:close/>
                  <a:moveTo>
                    <a:pt x="163" y="132"/>
                  </a:moveTo>
                  <a:lnTo>
                    <a:pt x="160" y="129"/>
                  </a:lnTo>
                  <a:cubicBezTo>
                    <a:pt x="160" y="129"/>
                    <a:pt x="161" y="129"/>
                    <a:pt x="161" y="130"/>
                  </a:cubicBezTo>
                  <a:lnTo>
                    <a:pt x="163" y="132"/>
                  </a:lnTo>
                  <a:close/>
                  <a:moveTo>
                    <a:pt x="167" y="135"/>
                  </a:moveTo>
                  <a:lnTo>
                    <a:pt x="163" y="132"/>
                  </a:lnTo>
                  <a:cubicBezTo>
                    <a:pt x="165" y="133"/>
                    <a:pt x="166" y="134"/>
                    <a:pt x="167" y="1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9" name="Freeform 310">
              <a:extLst>
                <a:ext uri="{FF2B5EF4-FFF2-40B4-BE49-F238E27FC236}">
                  <a16:creationId xmlns:a16="http://schemas.microsoft.com/office/drawing/2014/main" id="{89056233-C0D5-4BFC-AF40-BD164C3D7C8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5430" y="3839207"/>
              <a:ext cx="44054" cy="34529"/>
            </a:xfrm>
            <a:custGeom>
              <a:avLst/>
              <a:gdLst>
                <a:gd name="T0" fmla="*/ 0 w 167"/>
                <a:gd name="T1" fmla="*/ 133 h 134"/>
                <a:gd name="T2" fmla="*/ 1 w 167"/>
                <a:gd name="T3" fmla="*/ 132 h 134"/>
                <a:gd name="T4" fmla="*/ 0 w 167"/>
                <a:gd name="T5" fmla="*/ 133 h 134"/>
                <a:gd name="T6" fmla="*/ 147 w 167"/>
                <a:gd name="T7" fmla="*/ 6 h 134"/>
                <a:gd name="T8" fmla="*/ 152 w 167"/>
                <a:gd name="T9" fmla="*/ 3 h 134"/>
                <a:gd name="T10" fmla="*/ 156 w 167"/>
                <a:gd name="T11" fmla="*/ 1 h 134"/>
                <a:gd name="T12" fmla="*/ 160 w 167"/>
                <a:gd name="T13" fmla="*/ 0 h 134"/>
                <a:gd name="T14" fmla="*/ 166 w 167"/>
                <a:gd name="T15" fmla="*/ 0 h 134"/>
                <a:gd name="T16" fmla="*/ 25 w 167"/>
                <a:gd name="T17" fmla="*/ 125 h 134"/>
                <a:gd name="T18" fmla="*/ 18 w 167"/>
                <a:gd name="T19" fmla="*/ 125 h 134"/>
                <a:gd name="T20" fmla="*/ 10 w 167"/>
                <a:gd name="T21" fmla="*/ 127 h 134"/>
                <a:gd name="T22" fmla="*/ 4 w 167"/>
                <a:gd name="T23" fmla="*/ 130 h 134"/>
                <a:gd name="T24" fmla="*/ 1 w 167"/>
                <a:gd name="T25" fmla="*/ 131 h 134"/>
                <a:gd name="T26" fmla="*/ 147 w 167"/>
                <a:gd name="T27" fmla="*/ 6 h 134"/>
                <a:gd name="T28" fmla="*/ 1 w 167"/>
                <a:gd name="T29" fmla="*/ 132 h 134"/>
                <a:gd name="T30" fmla="*/ 1 w 167"/>
                <a:gd name="T31" fmla="*/ 131 h 134"/>
                <a:gd name="T32" fmla="*/ 1 w 167"/>
                <a:gd name="T33" fmla="*/ 1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34">
                  <a:moveTo>
                    <a:pt x="0" y="133"/>
                  </a:moveTo>
                  <a:cubicBezTo>
                    <a:pt x="0" y="132"/>
                    <a:pt x="1" y="132"/>
                    <a:pt x="1" y="132"/>
                  </a:cubicBezTo>
                  <a:lnTo>
                    <a:pt x="0" y="133"/>
                  </a:lnTo>
                  <a:close/>
                  <a:moveTo>
                    <a:pt x="147" y="6"/>
                  </a:moveTo>
                  <a:cubicBezTo>
                    <a:pt x="149" y="4"/>
                    <a:pt x="150" y="4"/>
                    <a:pt x="152" y="3"/>
                  </a:cubicBezTo>
                  <a:cubicBezTo>
                    <a:pt x="153" y="1"/>
                    <a:pt x="154" y="1"/>
                    <a:pt x="156" y="1"/>
                  </a:cubicBezTo>
                  <a:cubicBezTo>
                    <a:pt x="157" y="1"/>
                    <a:pt x="159" y="0"/>
                    <a:pt x="160" y="0"/>
                  </a:cubicBezTo>
                  <a:lnTo>
                    <a:pt x="166" y="0"/>
                  </a:lnTo>
                  <a:lnTo>
                    <a:pt x="25" y="125"/>
                  </a:lnTo>
                  <a:lnTo>
                    <a:pt x="18" y="125"/>
                  </a:lnTo>
                  <a:cubicBezTo>
                    <a:pt x="15" y="125"/>
                    <a:pt x="13" y="127"/>
                    <a:pt x="10" y="127"/>
                  </a:cubicBezTo>
                  <a:cubicBezTo>
                    <a:pt x="9" y="128"/>
                    <a:pt x="6" y="128"/>
                    <a:pt x="4" y="130"/>
                  </a:cubicBezTo>
                  <a:cubicBezTo>
                    <a:pt x="4" y="130"/>
                    <a:pt x="3" y="130"/>
                    <a:pt x="1" y="131"/>
                  </a:cubicBezTo>
                  <a:lnTo>
                    <a:pt x="147" y="6"/>
                  </a:lnTo>
                  <a:close/>
                  <a:moveTo>
                    <a:pt x="1" y="132"/>
                  </a:moveTo>
                  <a:cubicBezTo>
                    <a:pt x="1" y="131"/>
                    <a:pt x="1" y="131"/>
                    <a:pt x="1" y="131"/>
                  </a:cubicBezTo>
                  <a:lnTo>
                    <a:pt x="1" y="1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0" name="Freeform 311">
              <a:extLst>
                <a:ext uri="{FF2B5EF4-FFF2-40B4-BE49-F238E27FC236}">
                  <a16:creationId xmlns:a16="http://schemas.microsoft.com/office/drawing/2014/main" id="{1E2D9AB4-1692-4711-AC97-AF5595FB8C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2574" y="3842780"/>
              <a:ext cx="297656" cy="30956"/>
            </a:xfrm>
            <a:custGeom>
              <a:avLst/>
              <a:gdLst>
                <a:gd name="T0" fmla="*/ 0 w 1106"/>
                <a:gd name="T1" fmla="*/ 117 h 118"/>
                <a:gd name="T2" fmla="*/ 141 w 1106"/>
                <a:gd name="T3" fmla="*/ 0 h 118"/>
                <a:gd name="T4" fmla="*/ 964 w 1106"/>
                <a:gd name="T5" fmla="*/ 0 h 118"/>
                <a:gd name="T6" fmla="*/ 1105 w 1106"/>
                <a:gd name="T7" fmla="*/ 117 h 118"/>
                <a:gd name="T8" fmla="*/ 0 w 1106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8">
                  <a:moveTo>
                    <a:pt x="0" y="117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17"/>
                  </a:lnTo>
                  <a:lnTo>
                    <a:pt x="0" y="117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1" name="Freeform 312">
              <a:extLst>
                <a:ext uri="{FF2B5EF4-FFF2-40B4-BE49-F238E27FC236}">
                  <a16:creationId xmlns:a16="http://schemas.microsoft.com/office/drawing/2014/main" id="{A2D8F85B-B8D0-4F15-B4C1-CB1FF5130D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65924" y="3888024"/>
              <a:ext cx="30956" cy="30956"/>
            </a:xfrm>
            <a:custGeom>
              <a:avLst/>
              <a:gdLst>
                <a:gd name="T0" fmla="*/ 117 w 118"/>
                <a:gd name="T1" fmla="*/ 58 h 117"/>
                <a:gd name="T2" fmla="*/ 109 w 118"/>
                <a:gd name="T3" fmla="*/ 87 h 117"/>
                <a:gd name="T4" fmla="*/ 88 w 118"/>
                <a:gd name="T5" fmla="*/ 109 h 117"/>
                <a:gd name="T6" fmla="*/ 59 w 118"/>
                <a:gd name="T7" fmla="*/ 116 h 117"/>
                <a:gd name="T8" fmla="*/ 29 w 118"/>
                <a:gd name="T9" fmla="*/ 109 h 117"/>
                <a:gd name="T10" fmla="*/ 8 w 118"/>
                <a:gd name="T11" fmla="*/ 87 h 117"/>
                <a:gd name="T12" fmla="*/ 0 w 118"/>
                <a:gd name="T13" fmla="*/ 58 h 117"/>
                <a:gd name="T14" fmla="*/ 8 w 118"/>
                <a:gd name="T15" fmla="*/ 29 h 117"/>
                <a:gd name="T16" fmla="*/ 29 w 118"/>
                <a:gd name="T17" fmla="*/ 8 h 117"/>
                <a:gd name="T18" fmla="*/ 59 w 118"/>
                <a:gd name="T19" fmla="*/ 0 h 117"/>
                <a:gd name="T20" fmla="*/ 88 w 118"/>
                <a:gd name="T21" fmla="*/ 8 h 117"/>
                <a:gd name="T22" fmla="*/ 109 w 118"/>
                <a:gd name="T23" fmla="*/ 29 h 117"/>
                <a:gd name="T24" fmla="*/ 117 w 118"/>
                <a:gd name="T25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7">
                  <a:moveTo>
                    <a:pt x="117" y="58"/>
                  </a:moveTo>
                  <a:cubicBezTo>
                    <a:pt x="117" y="69"/>
                    <a:pt x="114" y="77"/>
                    <a:pt x="109" y="87"/>
                  </a:cubicBezTo>
                  <a:cubicBezTo>
                    <a:pt x="104" y="96"/>
                    <a:pt x="97" y="103"/>
                    <a:pt x="88" y="109"/>
                  </a:cubicBezTo>
                  <a:cubicBezTo>
                    <a:pt x="78" y="114"/>
                    <a:pt x="69" y="116"/>
                    <a:pt x="59" y="116"/>
                  </a:cubicBezTo>
                  <a:cubicBezTo>
                    <a:pt x="48" y="116"/>
                    <a:pt x="38" y="114"/>
                    <a:pt x="29" y="109"/>
                  </a:cubicBezTo>
                  <a:cubicBezTo>
                    <a:pt x="19" y="103"/>
                    <a:pt x="13" y="96"/>
                    <a:pt x="8" y="87"/>
                  </a:cubicBezTo>
                  <a:cubicBezTo>
                    <a:pt x="3" y="77"/>
                    <a:pt x="0" y="69"/>
                    <a:pt x="0" y="58"/>
                  </a:cubicBezTo>
                  <a:cubicBezTo>
                    <a:pt x="0" y="47"/>
                    <a:pt x="3" y="38"/>
                    <a:pt x="8" y="29"/>
                  </a:cubicBezTo>
                  <a:cubicBezTo>
                    <a:pt x="13" y="20"/>
                    <a:pt x="19" y="13"/>
                    <a:pt x="29" y="8"/>
                  </a:cubicBezTo>
                  <a:cubicBezTo>
                    <a:pt x="38" y="2"/>
                    <a:pt x="48" y="0"/>
                    <a:pt x="59" y="0"/>
                  </a:cubicBezTo>
                  <a:cubicBezTo>
                    <a:pt x="69" y="0"/>
                    <a:pt x="78" y="2"/>
                    <a:pt x="88" y="8"/>
                  </a:cubicBezTo>
                  <a:cubicBezTo>
                    <a:pt x="97" y="13"/>
                    <a:pt x="104" y="20"/>
                    <a:pt x="109" y="29"/>
                  </a:cubicBezTo>
                  <a:cubicBezTo>
                    <a:pt x="114" y="38"/>
                    <a:pt x="117" y="47"/>
                    <a:pt x="117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2" name="Line 90">
              <a:extLst>
                <a:ext uri="{FF2B5EF4-FFF2-40B4-BE49-F238E27FC236}">
                  <a16:creationId xmlns:a16="http://schemas.microsoft.com/office/drawing/2014/main" id="{06F89BC5-6494-4D34-BBE7-6546FB40469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42099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3" name="Line 91">
              <a:extLst>
                <a:ext uri="{FF2B5EF4-FFF2-40B4-BE49-F238E27FC236}">
                  <a16:creationId xmlns:a16="http://schemas.microsoft.com/office/drawing/2014/main" id="{9AA3F4C1-1C84-4A0B-8C37-6AF255372E8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65911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4" name="Line 92">
              <a:extLst>
                <a:ext uri="{FF2B5EF4-FFF2-40B4-BE49-F238E27FC236}">
                  <a16:creationId xmlns:a16="http://schemas.microsoft.com/office/drawing/2014/main" id="{F06E09D1-4BB3-4841-B362-F6290C2DF5F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81390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5" name="Line 93">
              <a:extLst>
                <a:ext uri="{FF2B5EF4-FFF2-40B4-BE49-F238E27FC236}">
                  <a16:creationId xmlns:a16="http://schemas.microsoft.com/office/drawing/2014/main" id="{5358ED1A-4014-4E7A-B770-F2637DF5CAF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01630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6" name="Line 94">
              <a:extLst>
                <a:ext uri="{FF2B5EF4-FFF2-40B4-BE49-F238E27FC236}">
                  <a16:creationId xmlns:a16="http://schemas.microsoft.com/office/drawing/2014/main" id="{38169900-AE9B-452D-B5CD-6427E21FEE0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24252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7" name="Line 95">
              <a:extLst>
                <a:ext uri="{FF2B5EF4-FFF2-40B4-BE49-F238E27FC236}">
                  <a16:creationId xmlns:a16="http://schemas.microsoft.com/office/drawing/2014/main" id="{3B93E2C7-0D42-41EA-B7C3-AADBC0EA6E4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44493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8" name="Line 96">
              <a:extLst>
                <a:ext uri="{FF2B5EF4-FFF2-40B4-BE49-F238E27FC236}">
                  <a16:creationId xmlns:a16="http://schemas.microsoft.com/office/drawing/2014/main" id="{43D90644-3D93-4A89-B959-357E75D0005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19502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9" name="Line 97">
              <a:extLst>
                <a:ext uri="{FF2B5EF4-FFF2-40B4-BE49-F238E27FC236}">
                  <a16:creationId xmlns:a16="http://schemas.microsoft.com/office/drawing/2014/main" id="{36F4651C-14E7-476A-8D39-AEB6F9DAB54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38552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0" name="Line 98">
              <a:extLst>
                <a:ext uri="{FF2B5EF4-FFF2-40B4-BE49-F238E27FC236}">
                  <a16:creationId xmlns:a16="http://schemas.microsoft.com/office/drawing/2014/main" id="{518F4DD4-24C1-4035-BC97-0B67443A492D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58793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1" name="Line 99">
              <a:extLst>
                <a:ext uri="{FF2B5EF4-FFF2-40B4-BE49-F238E27FC236}">
                  <a16:creationId xmlns:a16="http://schemas.microsoft.com/office/drawing/2014/main" id="{B20D552D-FE22-4A9A-BCE9-3F8D88693E8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82605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2" name="Line 100">
              <a:extLst>
                <a:ext uri="{FF2B5EF4-FFF2-40B4-BE49-F238E27FC236}">
                  <a16:creationId xmlns:a16="http://schemas.microsoft.com/office/drawing/2014/main" id="{15C77B01-A69E-47F1-9B5A-8567D6D91E0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01655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3" name="Line 101">
              <a:extLst>
                <a:ext uri="{FF2B5EF4-FFF2-40B4-BE49-F238E27FC236}">
                  <a16:creationId xmlns:a16="http://schemas.microsoft.com/office/drawing/2014/main" id="{0B377C1B-3AAB-459F-A432-2B7FB795297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25468" y="3889214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4" name="Freeform 325">
              <a:extLst>
                <a:ext uri="{FF2B5EF4-FFF2-40B4-BE49-F238E27FC236}">
                  <a16:creationId xmlns:a16="http://schemas.microsoft.com/office/drawing/2014/main" id="{BCFBD627-3CA2-4CBA-9CCB-88760C509C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1859" y="3793964"/>
              <a:ext cx="317897" cy="57150"/>
            </a:xfrm>
            <a:custGeom>
              <a:avLst/>
              <a:gdLst>
                <a:gd name="T0" fmla="*/ 1143 w 1181"/>
                <a:gd name="T1" fmla="*/ 3 h 216"/>
                <a:gd name="T2" fmla="*/ 1158 w 1181"/>
                <a:gd name="T3" fmla="*/ 2 h 216"/>
                <a:gd name="T4" fmla="*/ 1169 w 1181"/>
                <a:gd name="T5" fmla="*/ 8 h 216"/>
                <a:gd name="T6" fmla="*/ 1177 w 1181"/>
                <a:gd name="T7" fmla="*/ 19 h 216"/>
                <a:gd name="T8" fmla="*/ 1178 w 1181"/>
                <a:gd name="T9" fmla="*/ 34 h 216"/>
                <a:gd name="T10" fmla="*/ 1169 w 1181"/>
                <a:gd name="T11" fmla="*/ 184 h 216"/>
                <a:gd name="T12" fmla="*/ 1165 w 1181"/>
                <a:gd name="T13" fmla="*/ 199 h 216"/>
                <a:gd name="T14" fmla="*/ 1156 w 1181"/>
                <a:gd name="T15" fmla="*/ 210 h 216"/>
                <a:gd name="T16" fmla="*/ 1143 w 1181"/>
                <a:gd name="T17" fmla="*/ 212 h 216"/>
                <a:gd name="T18" fmla="*/ 1129 w 1181"/>
                <a:gd name="T19" fmla="*/ 209 h 216"/>
                <a:gd name="T20" fmla="*/ 49 w 1181"/>
                <a:gd name="T21" fmla="*/ 209 h 216"/>
                <a:gd name="T22" fmla="*/ 35 w 1181"/>
                <a:gd name="T23" fmla="*/ 212 h 216"/>
                <a:gd name="T24" fmla="*/ 22 w 1181"/>
                <a:gd name="T25" fmla="*/ 207 h 216"/>
                <a:gd name="T26" fmla="*/ 13 w 1181"/>
                <a:gd name="T27" fmla="*/ 197 h 216"/>
                <a:gd name="T28" fmla="*/ 9 w 1181"/>
                <a:gd name="T29" fmla="*/ 184 h 216"/>
                <a:gd name="T30" fmla="*/ 0 w 1181"/>
                <a:gd name="T31" fmla="*/ 34 h 216"/>
                <a:gd name="T32" fmla="*/ 3 w 1181"/>
                <a:gd name="T33" fmla="*/ 19 h 216"/>
                <a:gd name="T34" fmla="*/ 10 w 1181"/>
                <a:gd name="T35" fmla="*/ 8 h 216"/>
                <a:gd name="T36" fmla="*/ 22 w 1181"/>
                <a:gd name="T37" fmla="*/ 3 h 216"/>
                <a:gd name="T38" fmla="*/ 36 w 1181"/>
                <a:gd name="T39" fmla="*/ 5 h 216"/>
                <a:gd name="T40" fmla="*/ 1143 w 1181"/>
                <a:gd name="T41" fmla="*/ 5 h 216"/>
                <a:gd name="T42" fmla="*/ 1143 w 1181"/>
                <a:gd name="T43" fmla="*/ 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1" h="216">
                  <a:moveTo>
                    <a:pt x="1143" y="3"/>
                  </a:moveTo>
                  <a:cubicBezTo>
                    <a:pt x="1149" y="3"/>
                    <a:pt x="1153" y="0"/>
                    <a:pt x="1158" y="2"/>
                  </a:cubicBezTo>
                  <a:cubicBezTo>
                    <a:pt x="1162" y="3"/>
                    <a:pt x="1166" y="5"/>
                    <a:pt x="1169" y="8"/>
                  </a:cubicBezTo>
                  <a:cubicBezTo>
                    <a:pt x="1171" y="10"/>
                    <a:pt x="1175" y="13"/>
                    <a:pt x="1177" y="19"/>
                  </a:cubicBezTo>
                  <a:cubicBezTo>
                    <a:pt x="1178" y="24"/>
                    <a:pt x="1180" y="28"/>
                    <a:pt x="1178" y="34"/>
                  </a:cubicBezTo>
                  <a:lnTo>
                    <a:pt x="1169" y="184"/>
                  </a:lnTo>
                  <a:cubicBezTo>
                    <a:pt x="1169" y="190"/>
                    <a:pt x="1168" y="194"/>
                    <a:pt x="1165" y="199"/>
                  </a:cubicBezTo>
                  <a:cubicBezTo>
                    <a:pt x="1162" y="203"/>
                    <a:pt x="1159" y="207"/>
                    <a:pt x="1156" y="210"/>
                  </a:cubicBezTo>
                  <a:cubicBezTo>
                    <a:pt x="1152" y="213"/>
                    <a:pt x="1149" y="210"/>
                    <a:pt x="1143" y="212"/>
                  </a:cubicBezTo>
                  <a:cubicBezTo>
                    <a:pt x="1139" y="213"/>
                    <a:pt x="1133" y="209"/>
                    <a:pt x="1129" y="209"/>
                  </a:cubicBezTo>
                  <a:lnTo>
                    <a:pt x="49" y="209"/>
                  </a:lnTo>
                  <a:cubicBezTo>
                    <a:pt x="44" y="209"/>
                    <a:pt x="39" y="215"/>
                    <a:pt x="35" y="212"/>
                  </a:cubicBezTo>
                  <a:cubicBezTo>
                    <a:pt x="31" y="210"/>
                    <a:pt x="26" y="210"/>
                    <a:pt x="22" y="207"/>
                  </a:cubicBezTo>
                  <a:cubicBezTo>
                    <a:pt x="17" y="204"/>
                    <a:pt x="14" y="201"/>
                    <a:pt x="13" y="197"/>
                  </a:cubicBezTo>
                  <a:cubicBezTo>
                    <a:pt x="10" y="193"/>
                    <a:pt x="10" y="188"/>
                    <a:pt x="9" y="184"/>
                  </a:cubicBezTo>
                  <a:lnTo>
                    <a:pt x="0" y="34"/>
                  </a:lnTo>
                  <a:cubicBezTo>
                    <a:pt x="0" y="28"/>
                    <a:pt x="0" y="24"/>
                    <a:pt x="3" y="19"/>
                  </a:cubicBezTo>
                  <a:cubicBezTo>
                    <a:pt x="4" y="15"/>
                    <a:pt x="7" y="10"/>
                    <a:pt x="10" y="8"/>
                  </a:cubicBezTo>
                  <a:cubicBezTo>
                    <a:pt x="13" y="5"/>
                    <a:pt x="17" y="6"/>
                    <a:pt x="22" y="3"/>
                  </a:cubicBezTo>
                  <a:cubicBezTo>
                    <a:pt x="26" y="2"/>
                    <a:pt x="32" y="5"/>
                    <a:pt x="36" y="5"/>
                  </a:cubicBezTo>
                  <a:lnTo>
                    <a:pt x="1143" y="5"/>
                  </a:lnTo>
                  <a:lnTo>
                    <a:pt x="1143" y="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5" name="Freeform 326">
              <a:extLst>
                <a:ext uri="{FF2B5EF4-FFF2-40B4-BE49-F238E27FC236}">
                  <a16:creationId xmlns:a16="http://schemas.microsoft.com/office/drawing/2014/main" id="{4DCC39E2-0FC1-4A01-8D88-749076A7D73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2130" y="3759436"/>
              <a:ext cx="44054" cy="35719"/>
            </a:xfrm>
            <a:custGeom>
              <a:avLst/>
              <a:gdLst>
                <a:gd name="T0" fmla="*/ 19 w 168"/>
                <a:gd name="T1" fmla="*/ 7 h 135"/>
                <a:gd name="T2" fmla="*/ 163 w 168"/>
                <a:gd name="T3" fmla="*/ 131 h 135"/>
                <a:gd name="T4" fmla="*/ 161 w 168"/>
                <a:gd name="T5" fmla="*/ 130 h 135"/>
                <a:gd name="T6" fmla="*/ 155 w 168"/>
                <a:gd name="T7" fmla="*/ 127 h 135"/>
                <a:gd name="T8" fmla="*/ 149 w 168"/>
                <a:gd name="T9" fmla="*/ 125 h 135"/>
                <a:gd name="T10" fmla="*/ 142 w 168"/>
                <a:gd name="T11" fmla="*/ 125 h 135"/>
                <a:gd name="T12" fmla="*/ 0 w 168"/>
                <a:gd name="T13" fmla="*/ 0 h 135"/>
                <a:gd name="T14" fmla="*/ 6 w 168"/>
                <a:gd name="T15" fmla="*/ 0 h 135"/>
                <a:gd name="T16" fmla="*/ 10 w 168"/>
                <a:gd name="T17" fmla="*/ 1 h 135"/>
                <a:gd name="T18" fmla="*/ 15 w 168"/>
                <a:gd name="T19" fmla="*/ 3 h 135"/>
                <a:gd name="T20" fmla="*/ 19 w 168"/>
                <a:gd name="T21" fmla="*/ 7 h 135"/>
                <a:gd name="T22" fmla="*/ 167 w 168"/>
                <a:gd name="T23" fmla="*/ 134 h 135"/>
                <a:gd name="T24" fmla="*/ 163 w 168"/>
                <a:gd name="T25" fmla="*/ 131 h 135"/>
                <a:gd name="T26" fmla="*/ 167 w 168"/>
                <a:gd name="T2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35">
                  <a:moveTo>
                    <a:pt x="19" y="7"/>
                  </a:moveTo>
                  <a:lnTo>
                    <a:pt x="163" y="131"/>
                  </a:lnTo>
                  <a:cubicBezTo>
                    <a:pt x="162" y="131"/>
                    <a:pt x="162" y="130"/>
                    <a:pt x="161" y="130"/>
                  </a:cubicBezTo>
                  <a:cubicBezTo>
                    <a:pt x="158" y="128"/>
                    <a:pt x="156" y="128"/>
                    <a:pt x="155" y="127"/>
                  </a:cubicBezTo>
                  <a:cubicBezTo>
                    <a:pt x="153" y="125"/>
                    <a:pt x="150" y="125"/>
                    <a:pt x="149" y="125"/>
                  </a:cubicBezTo>
                  <a:lnTo>
                    <a:pt x="142" y="125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8" y="0"/>
                    <a:pt x="8" y="1"/>
                    <a:pt x="10" y="1"/>
                  </a:cubicBezTo>
                  <a:cubicBezTo>
                    <a:pt x="11" y="1"/>
                    <a:pt x="13" y="3"/>
                    <a:pt x="15" y="3"/>
                  </a:cubicBezTo>
                  <a:cubicBezTo>
                    <a:pt x="18" y="4"/>
                    <a:pt x="19" y="6"/>
                    <a:pt x="19" y="7"/>
                  </a:cubicBezTo>
                  <a:close/>
                  <a:moveTo>
                    <a:pt x="167" y="134"/>
                  </a:moveTo>
                  <a:lnTo>
                    <a:pt x="163" y="131"/>
                  </a:lnTo>
                  <a:cubicBezTo>
                    <a:pt x="165" y="132"/>
                    <a:pt x="166" y="133"/>
                    <a:pt x="167" y="1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6" name="Freeform 327">
              <a:extLst>
                <a:ext uri="{FF2B5EF4-FFF2-40B4-BE49-F238E27FC236}">
                  <a16:creationId xmlns:a16="http://schemas.microsoft.com/office/drawing/2014/main" id="{E24941B8-A443-4DFA-814A-6E2DC670882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5430" y="3759436"/>
              <a:ext cx="44054" cy="34529"/>
            </a:xfrm>
            <a:custGeom>
              <a:avLst/>
              <a:gdLst>
                <a:gd name="T0" fmla="*/ 0 w 167"/>
                <a:gd name="T1" fmla="*/ 133 h 134"/>
                <a:gd name="T2" fmla="*/ 1 w 167"/>
                <a:gd name="T3" fmla="*/ 132 h 134"/>
                <a:gd name="T4" fmla="*/ 0 w 167"/>
                <a:gd name="T5" fmla="*/ 133 h 134"/>
                <a:gd name="T6" fmla="*/ 147 w 167"/>
                <a:gd name="T7" fmla="*/ 6 h 134"/>
                <a:gd name="T8" fmla="*/ 152 w 167"/>
                <a:gd name="T9" fmla="*/ 3 h 134"/>
                <a:gd name="T10" fmla="*/ 156 w 167"/>
                <a:gd name="T11" fmla="*/ 2 h 134"/>
                <a:gd name="T12" fmla="*/ 160 w 167"/>
                <a:gd name="T13" fmla="*/ 0 h 134"/>
                <a:gd name="T14" fmla="*/ 166 w 167"/>
                <a:gd name="T15" fmla="*/ 0 h 134"/>
                <a:gd name="T16" fmla="*/ 25 w 167"/>
                <a:gd name="T17" fmla="*/ 126 h 134"/>
                <a:gd name="T18" fmla="*/ 18 w 167"/>
                <a:gd name="T19" fmla="*/ 126 h 134"/>
                <a:gd name="T20" fmla="*/ 10 w 167"/>
                <a:gd name="T21" fmla="*/ 127 h 134"/>
                <a:gd name="T22" fmla="*/ 4 w 167"/>
                <a:gd name="T23" fmla="*/ 130 h 134"/>
                <a:gd name="T24" fmla="*/ 1 w 167"/>
                <a:gd name="T25" fmla="*/ 131 h 134"/>
                <a:gd name="T26" fmla="*/ 147 w 167"/>
                <a:gd name="T27" fmla="*/ 6 h 134"/>
                <a:gd name="T28" fmla="*/ 1 w 167"/>
                <a:gd name="T29" fmla="*/ 132 h 134"/>
                <a:gd name="T30" fmla="*/ 1 w 167"/>
                <a:gd name="T31" fmla="*/ 131 h 134"/>
                <a:gd name="T32" fmla="*/ 1 w 167"/>
                <a:gd name="T33" fmla="*/ 1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34">
                  <a:moveTo>
                    <a:pt x="0" y="133"/>
                  </a:moveTo>
                  <a:lnTo>
                    <a:pt x="1" y="132"/>
                  </a:lnTo>
                  <a:cubicBezTo>
                    <a:pt x="1" y="133"/>
                    <a:pt x="0" y="133"/>
                    <a:pt x="0" y="133"/>
                  </a:cubicBezTo>
                  <a:close/>
                  <a:moveTo>
                    <a:pt x="147" y="6"/>
                  </a:moveTo>
                  <a:cubicBezTo>
                    <a:pt x="149" y="5"/>
                    <a:pt x="150" y="5"/>
                    <a:pt x="152" y="3"/>
                  </a:cubicBezTo>
                  <a:cubicBezTo>
                    <a:pt x="153" y="2"/>
                    <a:pt x="154" y="2"/>
                    <a:pt x="156" y="2"/>
                  </a:cubicBezTo>
                  <a:cubicBezTo>
                    <a:pt x="157" y="2"/>
                    <a:pt x="159" y="0"/>
                    <a:pt x="160" y="0"/>
                  </a:cubicBezTo>
                  <a:lnTo>
                    <a:pt x="166" y="0"/>
                  </a:lnTo>
                  <a:lnTo>
                    <a:pt x="25" y="126"/>
                  </a:lnTo>
                  <a:lnTo>
                    <a:pt x="18" y="126"/>
                  </a:lnTo>
                  <a:cubicBezTo>
                    <a:pt x="15" y="126"/>
                    <a:pt x="13" y="127"/>
                    <a:pt x="10" y="127"/>
                  </a:cubicBezTo>
                  <a:cubicBezTo>
                    <a:pt x="9" y="129"/>
                    <a:pt x="6" y="129"/>
                    <a:pt x="4" y="130"/>
                  </a:cubicBezTo>
                  <a:cubicBezTo>
                    <a:pt x="4" y="130"/>
                    <a:pt x="3" y="130"/>
                    <a:pt x="1" y="131"/>
                  </a:cubicBezTo>
                  <a:lnTo>
                    <a:pt x="147" y="6"/>
                  </a:lnTo>
                  <a:close/>
                  <a:moveTo>
                    <a:pt x="1" y="132"/>
                  </a:moveTo>
                  <a:cubicBezTo>
                    <a:pt x="1" y="131"/>
                    <a:pt x="1" y="131"/>
                    <a:pt x="1" y="131"/>
                  </a:cubicBezTo>
                  <a:lnTo>
                    <a:pt x="1" y="1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7" name="Freeform 328">
              <a:extLst>
                <a:ext uri="{FF2B5EF4-FFF2-40B4-BE49-F238E27FC236}">
                  <a16:creationId xmlns:a16="http://schemas.microsoft.com/office/drawing/2014/main" id="{9FBAAD32-AE3D-45E3-A751-B0E70E15A8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2574" y="3755864"/>
              <a:ext cx="297656" cy="38100"/>
            </a:xfrm>
            <a:custGeom>
              <a:avLst/>
              <a:gdLst>
                <a:gd name="T0" fmla="*/ 0 w 1106"/>
                <a:gd name="T1" fmla="*/ 146 h 147"/>
                <a:gd name="T2" fmla="*/ 141 w 1106"/>
                <a:gd name="T3" fmla="*/ 0 h 147"/>
                <a:gd name="T4" fmla="*/ 964 w 1106"/>
                <a:gd name="T5" fmla="*/ 0 h 147"/>
                <a:gd name="T6" fmla="*/ 1105 w 1106"/>
                <a:gd name="T7" fmla="*/ 146 h 147"/>
                <a:gd name="T8" fmla="*/ 0 w 1106"/>
                <a:gd name="T9" fmla="*/ 1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7">
                  <a:moveTo>
                    <a:pt x="0" y="146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46"/>
                  </a:lnTo>
                  <a:lnTo>
                    <a:pt x="0" y="146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8" name="Freeform 329">
              <a:extLst>
                <a:ext uri="{FF2B5EF4-FFF2-40B4-BE49-F238E27FC236}">
                  <a16:creationId xmlns:a16="http://schemas.microsoft.com/office/drawing/2014/main" id="{D245EFAA-3C26-415F-8628-82F1BA0D47B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65924" y="3807061"/>
              <a:ext cx="30956" cy="30956"/>
            </a:xfrm>
            <a:custGeom>
              <a:avLst/>
              <a:gdLst>
                <a:gd name="T0" fmla="*/ 117 w 118"/>
                <a:gd name="T1" fmla="*/ 59 h 118"/>
                <a:gd name="T2" fmla="*/ 109 w 118"/>
                <a:gd name="T3" fmla="*/ 88 h 118"/>
                <a:gd name="T4" fmla="*/ 88 w 118"/>
                <a:gd name="T5" fmla="*/ 109 h 118"/>
                <a:gd name="T6" fmla="*/ 59 w 118"/>
                <a:gd name="T7" fmla="*/ 117 h 118"/>
                <a:gd name="T8" fmla="*/ 29 w 118"/>
                <a:gd name="T9" fmla="*/ 109 h 118"/>
                <a:gd name="T10" fmla="*/ 8 w 118"/>
                <a:gd name="T11" fmla="*/ 88 h 118"/>
                <a:gd name="T12" fmla="*/ 0 w 118"/>
                <a:gd name="T13" fmla="*/ 59 h 118"/>
                <a:gd name="T14" fmla="*/ 8 w 118"/>
                <a:gd name="T15" fmla="*/ 29 h 118"/>
                <a:gd name="T16" fmla="*/ 29 w 118"/>
                <a:gd name="T17" fmla="*/ 8 h 118"/>
                <a:gd name="T18" fmla="*/ 59 w 118"/>
                <a:gd name="T19" fmla="*/ 0 h 118"/>
                <a:gd name="T20" fmla="*/ 88 w 118"/>
                <a:gd name="T21" fmla="*/ 8 h 118"/>
                <a:gd name="T22" fmla="*/ 109 w 118"/>
                <a:gd name="T23" fmla="*/ 29 h 118"/>
                <a:gd name="T24" fmla="*/ 117 w 118"/>
                <a:gd name="T25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8">
                  <a:moveTo>
                    <a:pt x="117" y="59"/>
                  </a:moveTo>
                  <a:cubicBezTo>
                    <a:pt x="117" y="69"/>
                    <a:pt x="114" y="79"/>
                    <a:pt x="109" y="88"/>
                  </a:cubicBezTo>
                  <a:cubicBezTo>
                    <a:pt x="104" y="97"/>
                    <a:pt x="97" y="103"/>
                    <a:pt x="88" y="109"/>
                  </a:cubicBezTo>
                  <a:cubicBezTo>
                    <a:pt x="78" y="114"/>
                    <a:pt x="69" y="117"/>
                    <a:pt x="59" y="117"/>
                  </a:cubicBezTo>
                  <a:cubicBezTo>
                    <a:pt x="48" y="117"/>
                    <a:pt x="38" y="114"/>
                    <a:pt x="29" y="109"/>
                  </a:cubicBezTo>
                  <a:cubicBezTo>
                    <a:pt x="19" y="103"/>
                    <a:pt x="13" y="97"/>
                    <a:pt x="8" y="88"/>
                  </a:cubicBezTo>
                  <a:cubicBezTo>
                    <a:pt x="3" y="79"/>
                    <a:pt x="0" y="69"/>
                    <a:pt x="0" y="59"/>
                  </a:cubicBezTo>
                  <a:cubicBezTo>
                    <a:pt x="0" y="48"/>
                    <a:pt x="3" y="38"/>
                    <a:pt x="8" y="29"/>
                  </a:cubicBezTo>
                  <a:cubicBezTo>
                    <a:pt x="13" y="19"/>
                    <a:pt x="19" y="13"/>
                    <a:pt x="29" y="8"/>
                  </a:cubicBezTo>
                  <a:cubicBezTo>
                    <a:pt x="38" y="2"/>
                    <a:pt x="48" y="0"/>
                    <a:pt x="59" y="0"/>
                  </a:cubicBezTo>
                  <a:cubicBezTo>
                    <a:pt x="69" y="0"/>
                    <a:pt x="78" y="2"/>
                    <a:pt x="88" y="8"/>
                  </a:cubicBezTo>
                  <a:cubicBezTo>
                    <a:pt x="97" y="13"/>
                    <a:pt x="104" y="19"/>
                    <a:pt x="109" y="29"/>
                  </a:cubicBezTo>
                  <a:cubicBezTo>
                    <a:pt x="114" y="38"/>
                    <a:pt x="117" y="48"/>
                    <a:pt x="117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9" name="Line 107">
              <a:extLst>
                <a:ext uri="{FF2B5EF4-FFF2-40B4-BE49-F238E27FC236}">
                  <a16:creationId xmlns:a16="http://schemas.microsoft.com/office/drawing/2014/main" id="{F6A06ADA-97DD-4886-9C63-B44D3A24A15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42099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0" name="Line 108">
              <a:extLst>
                <a:ext uri="{FF2B5EF4-FFF2-40B4-BE49-F238E27FC236}">
                  <a16:creationId xmlns:a16="http://schemas.microsoft.com/office/drawing/2014/main" id="{22283E1C-A7C6-4378-90D7-405318D8B3B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65911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1" name="Line 109">
              <a:extLst>
                <a:ext uri="{FF2B5EF4-FFF2-40B4-BE49-F238E27FC236}">
                  <a16:creationId xmlns:a16="http://schemas.microsoft.com/office/drawing/2014/main" id="{65D810FD-1C3D-4431-91A4-66CC6BA1AC5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81390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2" name="Line 110">
              <a:extLst>
                <a:ext uri="{FF2B5EF4-FFF2-40B4-BE49-F238E27FC236}">
                  <a16:creationId xmlns:a16="http://schemas.microsoft.com/office/drawing/2014/main" id="{96433CE1-DEE1-4B97-B74E-4D0935F9423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01630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3" name="Line 111">
              <a:extLst>
                <a:ext uri="{FF2B5EF4-FFF2-40B4-BE49-F238E27FC236}">
                  <a16:creationId xmlns:a16="http://schemas.microsoft.com/office/drawing/2014/main" id="{AA2A4660-F2FD-4116-8E05-52BBF5AF0CB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24252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4" name="Line 112">
              <a:extLst>
                <a:ext uri="{FF2B5EF4-FFF2-40B4-BE49-F238E27FC236}">
                  <a16:creationId xmlns:a16="http://schemas.microsoft.com/office/drawing/2014/main" id="{9C605A27-98F1-4DC8-97A8-AEAB2AF2ECC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44493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5" name="Line 113">
              <a:extLst>
                <a:ext uri="{FF2B5EF4-FFF2-40B4-BE49-F238E27FC236}">
                  <a16:creationId xmlns:a16="http://schemas.microsoft.com/office/drawing/2014/main" id="{A7DCE1C6-2BB6-434F-B27F-036074DB632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19502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6" name="Line 114">
              <a:extLst>
                <a:ext uri="{FF2B5EF4-FFF2-40B4-BE49-F238E27FC236}">
                  <a16:creationId xmlns:a16="http://schemas.microsoft.com/office/drawing/2014/main" id="{1B7BDFC5-43A2-4CAB-9109-3B3C78B1C24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38552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7" name="Line 115">
              <a:extLst>
                <a:ext uri="{FF2B5EF4-FFF2-40B4-BE49-F238E27FC236}">
                  <a16:creationId xmlns:a16="http://schemas.microsoft.com/office/drawing/2014/main" id="{A8503FA4-9C47-4603-831D-D3E87DB9732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58793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8" name="Line 116">
              <a:extLst>
                <a:ext uri="{FF2B5EF4-FFF2-40B4-BE49-F238E27FC236}">
                  <a16:creationId xmlns:a16="http://schemas.microsoft.com/office/drawing/2014/main" id="{E3C2A530-EF7C-4B57-A41A-29CBF238190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82605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9" name="Line 117">
              <a:extLst>
                <a:ext uri="{FF2B5EF4-FFF2-40B4-BE49-F238E27FC236}">
                  <a16:creationId xmlns:a16="http://schemas.microsoft.com/office/drawing/2014/main" id="{0D154389-055F-4971-9522-F3A32384282D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01655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0" name="Line 118">
              <a:extLst>
                <a:ext uri="{FF2B5EF4-FFF2-40B4-BE49-F238E27FC236}">
                  <a16:creationId xmlns:a16="http://schemas.microsoft.com/office/drawing/2014/main" id="{E9B813CD-4517-40E0-B4DE-5EA641E3264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25468" y="3810633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1" name="Freeform 342">
              <a:extLst>
                <a:ext uri="{FF2B5EF4-FFF2-40B4-BE49-F238E27FC236}">
                  <a16:creationId xmlns:a16="http://schemas.microsoft.com/office/drawing/2014/main" id="{AED838FE-0180-4356-A182-E80896A2E1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1859" y="3708239"/>
              <a:ext cx="317897" cy="59531"/>
            </a:xfrm>
            <a:custGeom>
              <a:avLst/>
              <a:gdLst>
                <a:gd name="T0" fmla="*/ 1143 w 1181"/>
                <a:gd name="T1" fmla="*/ 1 h 223"/>
                <a:gd name="T2" fmla="*/ 1158 w 1181"/>
                <a:gd name="T3" fmla="*/ 3 h 223"/>
                <a:gd name="T4" fmla="*/ 1169 w 1181"/>
                <a:gd name="T5" fmla="*/ 10 h 223"/>
                <a:gd name="T6" fmla="*/ 1177 w 1181"/>
                <a:gd name="T7" fmla="*/ 22 h 223"/>
                <a:gd name="T8" fmla="*/ 1178 w 1181"/>
                <a:gd name="T9" fmla="*/ 36 h 223"/>
                <a:gd name="T10" fmla="*/ 1169 w 1181"/>
                <a:gd name="T11" fmla="*/ 187 h 223"/>
                <a:gd name="T12" fmla="*/ 1165 w 1181"/>
                <a:gd name="T13" fmla="*/ 201 h 223"/>
                <a:gd name="T14" fmla="*/ 1156 w 1181"/>
                <a:gd name="T15" fmla="*/ 213 h 223"/>
                <a:gd name="T16" fmla="*/ 1143 w 1181"/>
                <a:gd name="T17" fmla="*/ 219 h 223"/>
                <a:gd name="T18" fmla="*/ 1129 w 1181"/>
                <a:gd name="T19" fmla="*/ 220 h 223"/>
                <a:gd name="T20" fmla="*/ 49 w 1181"/>
                <a:gd name="T21" fmla="*/ 220 h 223"/>
                <a:gd name="T22" fmla="*/ 35 w 1181"/>
                <a:gd name="T23" fmla="*/ 219 h 223"/>
                <a:gd name="T24" fmla="*/ 22 w 1181"/>
                <a:gd name="T25" fmla="*/ 211 h 223"/>
                <a:gd name="T26" fmla="*/ 13 w 1181"/>
                <a:gd name="T27" fmla="*/ 200 h 223"/>
                <a:gd name="T28" fmla="*/ 9 w 1181"/>
                <a:gd name="T29" fmla="*/ 185 h 223"/>
                <a:gd name="T30" fmla="*/ 0 w 1181"/>
                <a:gd name="T31" fmla="*/ 35 h 223"/>
                <a:gd name="T32" fmla="*/ 3 w 1181"/>
                <a:gd name="T33" fmla="*/ 20 h 223"/>
                <a:gd name="T34" fmla="*/ 10 w 1181"/>
                <a:gd name="T35" fmla="*/ 9 h 223"/>
                <a:gd name="T36" fmla="*/ 22 w 1181"/>
                <a:gd name="T37" fmla="*/ 1 h 223"/>
                <a:gd name="T38" fmla="*/ 36 w 1181"/>
                <a:gd name="T39" fmla="*/ 0 h 223"/>
                <a:gd name="T40" fmla="*/ 1143 w 1181"/>
                <a:gd name="T41" fmla="*/ 0 h 223"/>
                <a:gd name="T42" fmla="*/ 1143 w 1181"/>
                <a:gd name="T43" fmla="*/ 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1" h="223">
                  <a:moveTo>
                    <a:pt x="1143" y="1"/>
                  </a:moveTo>
                  <a:cubicBezTo>
                    <a:pt x="1149" y="1"/>
                    <a:pt x="1153" y="1"/>
                    <a:pt x="1158" y="3"/>
                  </a:cubicBezTo>
                  <a:cubicBezTo>
                    <a:pt x="1162" y="4"/>
                    <a:pt x="1166" y="7"/>
                    <a:pt x="1169" y="10"/>
                  </a:cubicBezTo>
                  <a:cubicBezTo>
                    <a:pt x="1171" y="13"/>
                    <a:pt x="1175" y="17"/>
                    <a:pt x="1177" y="22"/>
                  </a:cubicBezTo>
                  <a:cubicBezTo>
                    <a:pt x="1178" y="26"/>
                    <a:pt x="1180" y="31"/>
                    <a:pt x="1178" y="36"/>
                  </a:cubicBezTo>
                  <a:lnTo>
                    <a:pt x="1169" y="187"/>
                  </a:lnTo>
                  <a:cubicBezTo>
                    <a:pt x="1169" y="192"/>
                    <a:pt x="1168" y="197"/>
                    <a:pt x="1165" y="201"/>
                  </a:cubicBezTo>
                  <a:cubicBezTo>
                    <a:pt x="1162" y="205"/>
                    <a:pt x="1159" y="210"/>
                    <a:pt x="1156" y="213"/>
                  </a:cubicBezTo>
                  <a:cubicBezTo>
                    <a:pt x="1152" y="216"/>
                    <a:pt x="1149" y="217"/>
                    <a:pt x="1143" y="219"/>
                  </a:cubicBezTo>
                  <a:cubicBezTo>
                    <a:pt x="1139" y="220"/>
                    <a:pt x="1133" y="220"/>
                    <a:pt x="1129" y="220"/>
                  </a:cubicBezTo>
                  <a:lnTo>
                    <a:pt x="49" y="220"/>
                  </a:lnTo>
                  <a:cubicBezTo>
                    <a:pt x="44" y="220"/>
                    <a:pt x="39" y="222"/>
                    <a:pt x="35" y="219"/>
                  </a:cubicBezTo>
                  <a:cubicBezTo>
                    <a:pt x="31" y="217"/>
                    <a:pt x="26" y="216"/>
                    <a:pt x="22" y="211"/>
                  </a:cubicBezTo>
                  <a:cubicBezTo>
                    <a:pt x="17" y="208"/>
                    <a:pt x="14" y="204"/>
                    <a:pt x="13" y="200"/>
                  </a:cubicBezTo>
                  <a:cubicBezTo>
                    <a:pt x="10" y="195"/>
                    <a:pt x="10" y="191"/>
                    <a:pt x="9" y="185"/>
                  </a:cubicBezTo>
                  <a:lnTo>
                    <a:pt x="0" y="35"/>
                  </a:lnTo>
                  <a:cubicBezTo>
                    <a:pt x="0" y="29"/>
                    <a:pt x="0" y="25"/>
                    <a:pt x="3" y="20"/>
                  </a:cubicBezTo>
                  <a:cubicBezTo>
                    <a:pt x="4" y="16"/>
                    <a:pt x="7" y="12"/>
                    <a:pt x="10" y="9"/>
                  </a:cubicBezTo>
                  <a:cubicBezTo>
                    <a:pt x="13" y="6"/>
                    <a:pt x="17" y="4"/>
                    <a:pt x="22" y="1"/>
                  </a:cubicBezTo>
                  <a:cubicBezTo>
                    <a:pt x="26" y="0"/>
                    <a:pt x="32" y="0"/>
                    <a:pt x="36" y="0"/>
                  </a:cubicBezTo>
                  <a:lnTo>
                    <a:pt x="1143" y="0"/>
                  </a:lnTo>
                  <a:lnTo>
                    <a:pt x="1143" y="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2" name="Freeform 343">
              <a:extLst>
                <a:ext uri="{FF2B5EF4-FFF2-40B4-BE49-F238E27FC236}">
                  <a16:creationId xmlns:a16="http://schemas.microsoft.com/office/drawing/2014/main" id="{E4178BC3-0EF3-4AF5-A2FD-EDFBB506AD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2130" y="3673711"/>
              <a:ext cx="44054" cy="35719"/>
            </a:xfrm>
            <a:custGeom>
              <a:avLst/>
              <a:gdLst>
                <a:gd name="T0" fmla="*/ 19 w 168"/>
                <a:gd name="T1" fmla="*/ 7 h 135"/>
                <a:gd name="T2" fmla="*/ 163 w 168"/>
                <a:gd name="T3" fmla="*/ 131 h 135"/>
                <a:gd name="T4" fmla="*/ 161 w 168"/>
                <a:gd name="T5" fmla="*/ 130 h 135"/>
                <a:gd name="T6" fmla="*/ 155 w 168"/>
                <a:gd name="T7" fmla="*/ 127 h 135"/>
                <a:gd name="T8" fmla="*/ 149 w 168"/>
                <a:gd name="T9" fmla="*/ 125 h 135"/>
                <a:gd name="T10" fmla="*/ 142 w 168"/>
                <a:gd name="T11" fmla="*/ 125 h 135"/>
                <a:gd name="T12" fmla="*/ 0 w 168"/>
                <a:gd name="T13" fmla="*/ 0 h 135"/>
                <a:gd name="T14" fmla="*/ 6 w 168"/>
                <a:gd name="T15" fmla="*/ 0 h 135"/>
                <a:gd name="T16" fmla="*/ 10 w 168"/>
                <a:gd name="T17" fmla="*/ 1 h 135"/>
                <a:gd name="T18" fmla="*/ 15 w 168"/>
                <a:gd name="T19" fmla="*/ 3 h 135"/>
                <a:gd name="T20" fmla="*/ 19 w 168"/>
                <a:gd name="T21" fmla="*/ 7 h 135"/>
                <a:gd name="T22" fmla="*/ 167 w 168"/>
                <a:gd name="T23" fmla="*/ 134 h 135"/>
                <a:gd name="T24" fmla="*/ 163 w 168"/>
                <a:gd name="T25" fmla="*/ 131 h 135"/>
                <a:gd name="T26" fmla="*/ 167 w 168"/>
                <a:gd name="T2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35">
                  <a:moveTo>
                    <a:pt x="19" y="7"/>
                  </a:moveTo>
                  <a:lnTo>
                    <a:pt x="163" y="131"/>
                  </a:lnTo>
                  <a:cubicBezTo>
                    <a:pt x="162" y="131"/>
                    <a:pt x="162" y="130"/>
                    <a:pt x="161" y="130"/>
                  </a:cubicBezTo>
                  <a:cubicBezTo>
                    <a:pt x="159" y="128"/>
                    <a:pt x="156" y="128"/>
                    <a:pt x="155" y="127"/>
                  </a:cubicBezTo>
                  <a:cubicBezTo>
                    <a:pt x="153" y="125"/>
                    <a:pt x="150" y="125"/>
                    <a:pt x="149" y="125"/>
                  </a:cubicBezTo>
                  <a:lnTo>
                    <a:pt x="142" y="125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9" y="0"/>
                    <a:pt x="8" y="1"/>
                    <a:pt x="10" y="1"/>
                  </a:cubicBezTo>
                  <a:cubicBezTo>
                    <a:pt x="11" y="1"/>
                    <a:pt x="13" y="3"/>
                    <a:pt x="15" y="3"/>
                  </a:cubicBezTo>
                  <a:cubicBezTo>
                    <a:pt x="18" y="4"/>
                    <a:pt x="19" y="6"/>
                    <a:pt x="19" y="7"/>
                  </a:cubicBezTo>
                  <a:close/>
                  <a:moveTo>
                    <a:pt x="167" y="134"/>
                  </a:moveTo>
                  <a:lnTo>
                    <a:pt x="163" y="131"/>
                  </a:lnTo>
                  <a:cubicBezTo>
                    <a:pt x="165" y="132"/>
                    <a:pt x="166" y="133"/>
                    <a:pt x="167" y="1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3" name="Freeform 344">
              <a:extLst>
                <a:ext uri="{FF2B5EF4-FFF2-40B4-BE49-F238E27FC236}">
                  <a16:creationId xmlns:a16="http://schemas.microsoft.com/office/drawing/2014/main" id="{A0752195-49E7-418D-BFB0-B5770DA4C8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5430" y="3673711"/>
              <a:ext cx="44054" cy="34529"/>
            </a:xfrm>
            <a:custGeom>
              <a:avLst/>
              <a:gdLst>
                <a:gd name="T0" fmla="*/ 0 w 167"/>
                <a:gd name="T1" fmla="*/ 133 h 134"/>
                <a:gd name="T2" fmla="*/ 1 w 167"/>
                <a:gd name="T3" fmla="*/ 132 h 134"/>
                <a:gd name="T4" fmla="*/ 0 w 167"/>
                <a:gd name="T5" fmla="*/ 133 h 134"/>
                <a:gd name="T6" fmla="*/ 147 w 167"/>
                <a:gd name="T7" fmla="*/ 6 h 134"/>
                <a:gd name="T8" fmla="*/ 152 w 167"/>
                <a:gd name="T9" fmla="*/ 3 h 134"/>
                <a:gd name="T10" fmla="*/ 156 w 167"/>
                <a:gd name="T11" fmla="*/ 2 h 134"/>
                <a:gd name="T12" fmla="*/ 160 w 167"/>
                <a:gd name="T13" fmla="*/ 0 h 134"/>
                <a:gd name="T14" fmla="*/ 166 w 167"/>
                <a:gd name="T15" fmla="*/ 0 h 134"/>
                <a:gd name="T16" fmla="*/ 25 w 167"/>
                <a:gd name="T17" fmla="*/ 126 h 134"/>
                <a:gd name="T18" fmla="*/ 18 w 167"/>
                <a:gd name="T19" fmla="*/ 126 h 134"/>
                <a:gd name="T20" fmla="*/ 10 w 167"/>
                <a:gd name="T21" fmla="*/ 127 h 134"/>
                <a:gd name="T22" fmla="*/ 4 w 167"/>
                <a:gd name="T23" fmla="*/ 130 h 134"/>
                <a:gd name="T24" fmla="*/ 1 w 167"/>
                <a:gd name="T25" fmla="*/ 131 h 134"/>
                <a:gd name="T26" fmla="*/ 147 w 167"/>
                <a:gd name="T27" fmla="*/ 6 h 134"/>
                <a:gd name="T28" fmla="*/ 1 w 167"/>
                <a:gd name="T29" fmla="*/ 132 h 134"/>
                <a:gd name="T30" fmla="*/ 1 w 167"/>
                <a:gd name="T31" fmla="*/ 131 h 134"/>
                <a:gd name="T32" fmla="*/ 1 w 167"/>
                <a:gd name="T33" fmla="*/ 1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34">
                  <a:moveTo>
                    <a:pt x="0" y="133"/>
                  </a:moveTo>
                  <a:lnTo>
                    <a:pt x="1" y="132"/>
                  </a:lnTo>
                  <a:cubicBezTo>
                    <a:pt x="1" y="133"/>
                    <a:pt x="0" y="133"/>
                    <a:pt x="0" y="133"/>
                  </a:cubicBezTo>
                  <a:close/>
                  <a:moveTo>
                    <a:pt x="147" y="6"/>
                  </a:moveTo>
                  <a:cubicBezTo>
                    <a:pt x="149" y="5"/>
                    <a:pt x="150" y="5"/>
                    <a:pt x="152" y="3"/>
                  </a:cubicBezTo>
                  <a:cubicBezTo>
                    <a:pt x="153" y="2"/>
                    <a:pt x="154" y="2"/>
                    <a:pt x="156" y="2"/>
                  </a:cubicBezTo>
                  <a:cubicBezTo>
                    <a:pt x="157" y="2"/>
                    <a:pt x="159" y="0"/>
                    <a:pt x="160" y="0"/>
                  </a:cubicBezTo>
                  <a:lnTo>
                    <a:pt x="166" y="0"/>
                  </a:lnTo>
                  <a:lnTo>
                    <a:pt x="25" y="126"/>
                  </a:lnTo>
                  <a:lnTo>
                    <a:pt x="18" y="126"/>
                  </a:lnTo>
                  <a:cubicBezTo>
                    <a:pt x="15" y="126"/>
                    <a:pt x="13" y="127"/>
                    <a:pt x="10" y="127"/>
                  </a:cubicBezTo>
                  <a:cubicBezTo>
                    <a:pt x="9" y="129"/>
                    <a:pt x="6" y="129"/>
                    <a:pt x="4" y="130"/>
                  </a:cubicBezTo>
                  <a:cubicBezTo>
                    <a:pt x="4" y="130"/>
                    <a:pt x="3" y="130"/>
                    <a:pt x="1" y="131"/>
                  </a:cubicBezTo>
                  <a:lnTo>
                    <a:pt x="147" y="6"/>
                  </a:lnTo>
                  <a:close/>
                  <a:moveTo>
                    <a:pt x="1" y="132"/>
                  </a:moveTo>
                  <a:cubicBezTo>
                    <a:pt x="1" y="131"/>
                    <a:pt x="1" y="131"/>
                    <a:pt x="1" y="131"/>
                  </a:cubicBezTo>
                  <a:lnTo>
                    <a:pt x="1" y="1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4" name="Freeform 345">
              <a:extLst>
                <a:ext uri="{FF2B5EF4-FFF2-40B4-BE49-F238E27FC236}">
                  <a16:creationId xmlns:a16="http://schemas.microsoft.com/office/drawing/2014/main" id="{962A0219-522A-4D3B-AC28-CAC9B59B463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2574" y="3672520"/>
              <a:ext cx="297656" cy="34529"/>
            </a:xfrm>
            <a:custGeom>
              <a:avLst/>
              <a:gdLst>
                <a:gd name="T0" fmla="*/ 0 w 1106"/>
                <a:gd name="T1" fmla="*/ 131 h 132"/>
                <a:gd name="T2" fmla="*/ 141 w 1106"/>
                <a:gd name="T3" fmla="*/ 0 h 132"/>
                <a:gd name="T4" fmla="*/ 964 w 1106"/>
                <a:gd name="T5" fmla="*/ 0 h 132"/>
                <a:gd name="T6" fmla="*/ 1105 w 1106"/>
                <a:gd name="T7" fmla="*/ 131 h 132"/>
                <a:gd name="T8" fmla="*/ 0 w 1106"/>
                <a:gd name="T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32">
                  <a:moveTo>
                    <a:pt x="0" y="131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31"/>
                  </a:lnTo>
                  <a:lnTo>
                    <a:pt x="0" y="131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5" name="Freeform 346">
              <a:extLst>
                <a:ext uri="{FF2B5EF4-FFF2-40B4-BE49-F238E27FC236}">
                  <a16:creationId xmlns:a16="http://schemas.microsoft.com/office/drawing/2014/main" id="{9E2A659C-BA94-40CB-B58E-2369B4ABC0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65924" y="3722527"/>
              <a:ext cx="30956" cy="30956"/>
            </a:xfrm>
            <a:custGeom>
              <a:avLst/>
              <a:gdLst>
                <a:gd name="T0" fmla="*/ 117 w 118"/>
                <a:gd name="T1" fmla="*/ 59 h 118"/>
                <a:gd name="T2" fmla="*/ 109 w 118"/>
                <a:gd name="T3" fmla="*/ 88 h 118"/>
                <a:gd name="T4" fmla="*/ 88 w 118"/>
                <a:gd name="T5" fmla="*/ 109 h 118"/>
                <a:gd name="T6" fmla="*/ 59 w 118"/>
                <a:gd name="T7" fmla="*/ 117 h 118"/>
                <a:gd name="T8" fmla="*/ 29 w 118"/>
                <a:gd name="T9" fmla="*/ 109 h 118"/>
                <a:gd name="T10" fmla="*/ 8 w 118"/>
                <a:gd name="T11" fmla="*/ 88 h 118"/>
                <a:gd name="T12" fmla="*/ 0 w 118"/>
                <a:gd name="T13" fmla="*/ 59 h 118"/>
                <a:gd name="T14" fmla="*/ 8 w 118"/>
                <a:gd name="T15" fmla="*/ 30 h 118"/>
                <a:gd name="T16" fmla="*/ 29 w 118"/>
                <a:gd name="T17" fmla="*/ 8 h 118"/>
                <a:gd name="T18" fmla="*/ 59 w 118"/>
                <a:gd name="T19" fmla="*/ 0 h 118"/>
                <a:gd name="T20" fmla="*/ 88 w 118"/>
                <a:gd name="T21" fmla="*/ 8 h 118"/>
                <a:gd name="T22" fmla="*/ 109 w 118"/>
                <a:gd name="T23" fmla="*/ 30 h 118"/>
                <a:gd name="T24" fmla="*/ 117 w 118"/>
                <a:gd name="T25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8">
                  <a:moveTo>
                    <a:pt x="117" y="59"/>
                  </a:moveTo>
                  <a:cubicBezTo>
                    <a:pt x="117" y="69"/>
                    <a:pt x="114" y="79"/>
                    <a:pt x="109" y="88"/>
                  </a:cubicBezTo>
                  <a:cubicBezTo>
                    <a:pt x="104" y="97"/>
                    <a:pt x="97" y="103"/>
                    <a:pt x="88" y="109"/>
                  </a:cubicBezTo>
                  <a:cubicBezTo>
                    <a:pt x="78" y="114"/>
                    <a:pt x="69" y="117"/>
                    <a:pt x="59" y="117"/>
                  </a:cubicBezTo>
                  <a:cubicBezTo>
                    <a:pt x="48" y="117"/>
                    <a:pt x="38" y="114"/>
                    <a:pt x="29" y="109"/>
                  </a:cubicBezTo>
                  <a:cubicBezTo>
                    <a:pt x="19" y="103"/>
                    <a:pt x="13" y="97"/>
                    <a:pt x="8" y="88"/>
                  </a:cubicBezTo>
                  <a:cubicBezTo>
                    <a:pt x="3" y="79"/>
                    <a:pt x="0" y="69"/>
                    <a:pt x="0" y="59"/>
                  </a:cubicBezTo>
                  <a:cubicBezTo>
                    <a:pt x="0" y="48"/>
                    <a:pt x="3" y="39"/>
                    <a:pt x="8" y="30"/>
                  </a:cubicBezTo>
                  <a:cubicBezTo>
                    <a:pt x="13" y="20"/>
                    <a:pt x="19" y="13"/>
                    <a:pt x="29" y="8"/>
                  </a:cubicBezTo>
                  <a:cubicBezTo>
                    <a:pt x="38" y="2"/>
                    <a:pt x="48" y="0"/>
                    <a:pt x="59" y="0"/>
                  </a:cubicBezTo>
                  <a:cubicBezTo>
                    <a:pt x="69" y="0"/>
                    <a:pt x="78" y="2"/>
                    <a:pt x="88" y="8"/>
                  </a:cubicBezTo>
                  <a:cubicBezTo>
                    <a:pt x="97" y="13"/>
                    <a:pt x="104" y="20"/>
                    <a:pt x="109" y="30"/>
                  </a:cubicBezTo>
                  <a:cubicBezTo>
                    <a:pt x="114" y="39"/>
                    <a:pt x="117" y="48"/>
                    <a:pt x="117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6" name="Line 124">
              <a:extLst>
                <a:ext uri="{FF2B5EF4-FFF2-40B4-BE49-F238E27FC236}">
                  <a16:creationId xmlns:a16="http://schemas.microsoft.com/office/drawing/2014/main" id="{9725E360-0E39-4EE1-8A52-28A7C3F8850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42099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7" name="Line 125">
              <a:extLst>
                <a:ext uri="{FF2B5EF4-FFF2-40B4-BE49-F238E27FC236}">
                  <a16:creationId xmlns:a16="http://schemas.microsoft.com/office/drawing/2014/main" id="{E6DA99D5-F969-4B87-8998-791CE35DF1E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65911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8" name="Line 126">
              <a:extLst>
                <a:ext uri="{FF2B5EF4-FFF2-40B4-BE49-F238E27FC236}">
                  <a16:creationId xmlns:a16="http://schemas.microsoft.com/office/drawing/2014/main" id="{2D5F91D2-27FC-4259-85AC-B3369DFCCDD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81390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9" name="Line 127">
              <a:extLst>
                <a:ext uri="{FF2B5EF4-FFF2-40B4-BE49-F238E27FC236}">
                  <a16:creationId xmlns:a16="http://schemas.microsoft.com/office/drawing/2014/main" id="{68BDA4DF-A38E-4AF6-BA3A-F9CB5B639CE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01630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0" name="Line 128">
              <a:extLst>
                <a:ext uri="{FF2B5EF4-FFF2-40B4-BE49-F238E27FC236}">
                  <a16:creationId xmlns:a16="http://schemas.microsoft.com/office/drawing/2014/main" id="{70C86405-3E2C-45E5-8B06-51E426552C0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24252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1" name="Line 129">
              <a:extLst>
                <a:ext uri="{FF2B5EF4-FFF2-40B4-BE49-F238E27FC236}">
                  <a16:creationId xmlns:a16="http://schemas.microsoft.com/office/drawing/2014/main" id="{0C78B531-4952-4F2C-BC9E-056E7D7C7C4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44493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2" name="Line 130">
              <a:extLst>
                <a:ext uri="{FF2B5EF4-FFF2-40B4-BE49-F238E27FC236}">
                  <a16:creationId xmlns:a16="http://schemas.microsoft.com/office/drawing/2014/main" id="{847C49E2-4BBD-487B-85A5-656FDFA6817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19502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3" name="Line 131">
              <a:extLst>
                <a:ext uri="{FF2B5EF4-FFF2-40B4-BE49-F238E27FC236}">
                  <a16:creationId xmlns:a16="http://schemas.microsoft.com/office/drawing/2014/main" id="{BD0A1C54-ED35-4F74-B680-D280A774654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38552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4" name="Line 132">
              <a:extLst>
                <a:ext uri="{FF2B5EF4-FFF2-40B4-BE49-F238E27FC236}">
                  <a16:creationId xmlns:a16="http://schemas.microsoft.com/office/drawing/2014/main" id="{3AA6FF2D-5C32-4E3C-9040-0E565D2D412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58793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5" name="Line 133">
              <a:extLst>
                <a:ext uri="{FF2B5EF4-FFF2-40B4-BE49-F238E27FC236}">
                  <a16:creationId xmlns:a16="http://schemas.microsoft.com/office/drawing/2014/main" id="{B895189C-E56E-40D0-9DEA-3884533A551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82605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6" name="Line 134">
              <a:extLst>
                <a:ext uri="{FF2B5EF4-FFF2-40B4-BE49-F238E27FC236}">
                  <a16:creationId xmlns:a16="http://schemas.microsoft.com/office/drawing/2014/main" id="{54C4DD75-555D-464C-9195-15523F6723D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01655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7" name="Line 135">
              <a:extLst>
                <a:ext uri="{FF2B5EF4-FFF2-40B4-BE49-F238E27FC236}">
                  <a16:creationId xmlns:a16="http://schemas.microsoft.com/office/drawing/2014/main" id="{6D5606C3-971B-449C-AA4C-A0AF96945DF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25468" y="3724907"/>
              <a:ext cx="0" cy="2976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8" name="Freeform 359">
              <a:extLst>
                <a:ext uri="{FF2B5EF4-FFF2-40B4-BE49-F238E27FC236}">
                  <a16:creationId xmlns:a16="http://schemas.microsoft.com/office/drawing/2014/main" id="{8AC3562A-34EA-43F3-A436-BB1A2E9A40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1859" y="3617751"/>
              <a:ext cx="317897" cy="61913"/>
            </a:xfrm>
            <a:custGeom>
              <a:avLst/>
              <a:gdLst>
                <a:gd name="T0" fmla="*/ 1143 w 1181"/>
                <a:gd name="T1" fmla="*/ 0 h 234"/>
                <a:gd name="T2" fmla="*/ 1158 w 1181"/>
                <a:gd name="T3" fmla="*/ 7 h 234"/>
                <a:gd name="T4" fmla="*/ 1169 w 1181"/>
                <a:gd name="T5" fmla="*/ 17 h 234"/>
                <a:gd name="T6" fmla="*/ 1177 w 1181"/>
                <a:gd name="T7" fmla="*/ 31 h 234"/>
                <a:gd name="T8" fmla="*/ 1178 w 1181"/>
                <a:gd name="T9" fmla="*/ 47 h 234"/>
                <a:gd name="T10" fmla="*/ 1169 w 1181"/>
                <a:gd name="T11" fmla="*/ 197 h 234"/>
                <a:gd name="T12" fmla="*/ 1165 w 1181"/>
                <a:gd name="T13" fmla="*/ 211 h 234"/>
                <a:gd name="T14" fmla="*/ 1156 w 1181"/>
                <a:gd name="T15" fmla="*/ 223 h 234"/>
                <a:gd name="T16" fmla="*/ 1143 w 1181"/>
                <a:gd name="T17" fmla="*/ 230 h 234"/>
                <a:gd name="T18" fmla="*/ 1129 w 1181"/>
                <a:gd name="T19" fmla="*/ 233 h 234"/>
                <a:gd name="T20" fmla="*/ 49 w 1181"/>
                <a:gd name="T21" fmla="*/ 233 h 234"/>
                <a:gd name="T22" fmla="*/ 35 w 1181"/>
                <a:gd name="T23" fmla="*/ 230 h 234"/>
                <a:gd name="T24" fmla="*/ 22 w 1181"/>
                <a:gd name="T25" fmla="*/ 223 h 234"/>
                <a:gd name="T26" fmla="*/ 13 w 1181"/>
                <a:gd name="T27" fmla="*/ 211 h 234"/>
                <a:gd name="T28" fmla="*/ 9 w 1181"/>
                <a:gd name="T29" fmla="*/ 197 h 234"/>
                <a:gd name="T30" fmla="*/ 0 w 1181"/>
                <a:gd name="T31" fmla="*/ 47 h 234"/>
                <a:gd name="T32" fmla="*/ 3 w 1181"/>
                <a:gd name="T33" fmla="*/ 32 h 234"/>
                <a:gd name="T34" fmla="*/ 10 w 1181"/>
                <a:gd name="T35" fmla="*/ 20 h 234"/>
                <a:gd name="T36" fmla="*/ 22 w 1181"/>
                <a:gd name="T37" fmla="*/ 7 h 234"/>
                <a:gd name="T38" fmla="*/ 36 w 1181"/>
                <a:gd name="T39" fmla="*/ 0 h 234"/>
                <a:gd name="T40" fmla="*/ 1143 w 1181"/>
                <a:gd name="T4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1" h="234">
                  <a:moveTo>
                    <a:pt x="1143" y="0"/>
                  </a:moveTo>
                  <a:cubicBezTo>
                    <a:pt x="1149" y="0"/>
                    <a:pt x="1153" y="5"/>
                    <a:pt x="1158" y="7"/>
                  </a:cubicBezTo>
                  <a:cubicBezTo>
                    <a:pt x="1162" y="8"/>
                    <a:pt x="1166" y="14"/>
                    <a:pt x="1169" y="17"/>
                  </a:cubicBezTo>
                  <a:cubicBezTo>
                    <a:pt x="1171" y="19"/>
                    <a:pt x="1175" y="26"/>
                    <a:pt x="1177" y="31"/>
                  </a:cubicBezTo>
                  <a:cubicBezTo>
                    <a:pt x="1178" y="35"/>
                    <a:pt x="1180" y="41"/>
                    <a:pt x="1178" y="47"/>
                  </a:cubicBezTo>
                  <a:lnTo>
                    <a:pt x="1169" y="197"/>
                  </a:lnTo>
                  <a:cubicBezTo>
                    <a:pt x="1169" y="203"/>
                    <a:pt x="1168" y="206"/>
                    <a:pt x="1165" y="211"/>
                  </a:cubicBezTo>
                  <a:cubicBezTo>
                    <a:pt x="1162" y="215"/>
                    <a:pt x="1159" y="220"/>
                    <a:pt x="1156" y="223"/>
                  </a:cubicBezTo>
                  <a:cubicBezTo>
                    <a:pt x="1152" y="226"/>
                    <a:pt x="1149" y="229"/>
                    <a:pt x="1143" y="230"/>
                  </a:cubicBezTo>
                  <a:cubicBezTo>
                    <a:pt x="1139" y="232"/>
                    <a:pt x="1133" y="233"/>
                    <a:pt x="1129" y="233"/>
                  </a:cubicBezTo>
                  <a:lnTo>
                    <a:pt x="49" y="233"/>
                  </a:lnTo>
                  <a:cubicBezTo>
                    <a:pt x="44" y="233"/>
                    <a:pt x="39" y="233"/>
                    <a:pt x="35" y="230"/>
                  </a:cubicBezTo>
                  <a:cubicBezTo>
                    <a:pt x="31" y="229"/>
                    <a:pt x="26" y="226"/>
                    <a:pt x="22" y="223"/>
                  </a:cubicBezTo>
                  <a:cubicBezTo>
                    <a:pt x="17" y="220"/>
                    <a:pt x="14" y="216"/>
                    <a:pt x="13" y="211"/>
                  </a:cubicBezTo>
                  <a:cubicBezTo>
                    <a:pt x="10" y="207"/>
                    <a:pt x="10" y="203"/>
                    <a:pt x="9" y="197"/>
                  </a:cubicBezTo>
                  <a:lnTo>
                    <a:pt x="0" y="47"/>
                  </a:lnTo>
                  <a:cubicBezTo>
                    <a:pt x="0" y="41"/>
                    <a:pt x="0" y="36"/>
                    <a:pt x="3" y="32"/>
                  </a:cubicBezTo>
                  <a:cubicBezTo>
                    <a:pt x="4" y="28"/>
                    <a:pt x="7" y="23"/>
                    <a:pt x="10" y="20"/>
                  </a:cubicBezTo>
                  <a:cubicBezTo>
                    <a:pt x="13" y="17"/>
                    <a:pt x="17" y="10"/>
                    <a:pt x="22" y="7"/>
                  </a:cubicBezTo>
                  <a:cubicBezTo>
                    <a:pt x="26" y="6"/>
                    <a:pt x="32" y="0"/>
                    <a:pt x="36" y="0"/>
                  </a:cubicBezTo>
                  <a:lnTo>
                    <a:pt x="1143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9" name="Freeform 360">
              <a:extLst>
                <a:ext uri="{FF2B5EF4-FFF2-40B4-BE49-F238E27FC236}">
                  <a16:creationId xmlns:a16="http://schemas.microsoft.com/office/drawing/2014/main" id="{7002B2A8-A758-43E1-9E6A-F47A83FF90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2130" y="3586795"/>
              <a:ext cx="44054" cy="35719"/>
            </a:xfrm>
            <a:custGeom>
              <a:avLst/>
              <a:gdLst>
                <a:gd name="T0" fmla="*/ 19 w 168"/>
                <a:gd name="T1" fmla="*/ 8 h 135"/>
                <a:gd name="T2" fmla="*/ 163 w 168"/>
                <a:gd name="T3" fmla="*/ 131 h 135"/>
                <a:gd name="T4" fmla="*/ 161 w 168"/>
                <a:gd name="T5" fmla="*/ 130 h 135"/>
                <a:gd name="T6" fmla="*/ 155 w 168"/>
                <a:gd name="T7" fmla="*/ 127 h 135"/>
                <a:gd name="T8" fmla="*/ 149 w 168"/>
                <a:gd name="T9" fmla="*/ 126 h 135"/>
                <a:gd name="T10" fmla="*/ 142 w 168"/>
                <a:gd name="T11" fmla="*/ 126 h 135"/>
                <a:gd name="T12" fmla="*/ 0 w 168"/>
                <a:gd name="T13" fmla="*/ 0 h 135"/>
                <a:gd name="T14" fmla="*/ 6 w 168"/>
                <a:gd name="T15" fmla="*/ 0 h 135"/>
                <a:gd name="T16" fmla="*/ 10 w 168"/>
                <a:gd name="T17" fmla="*/ 2 h 135"/>
                <a:gd name="T18" fmla="*/ 15 w 168"/>
                <a:gd name="T19" fmla="*/ 3 h 135"/>
                <a:gd name="T20" fmla="*/ 19 w 168"/>
                <a:gd name="T21" fmla="*/ 8 h 135"/>
                <a:gd name="T22" fmla="*/ 167 w 168"/>
                <a:gd name="T23" fmla="*/ 134 h 135"/>
                <a:gd name="T24" fmla="*/ 163 w 168"/>
                <a:gd name="T25" fmla="*/ 131 h 135"/>
                <a:gd name="T26" fmla="*/ 167 w 168"/>
                <a:gd name="T2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35">
                  <a:moveTo>
                    <a:pt x="19" y="8"/>
                  </a:moveTo>
                  <a:lnTo>
                    <a:pt x="163" y="131"/>
                  </a:lnTo>
                  <a:cubicBezTo>
                    <a:pt x="162" y="131"/>
                    <a:pt x="162" y="131"/>
                    <a:pt x="161" y="130"/>
                  </a:cubicBezTo>
                  <a:cubicBezTo>
                    <a:pt x="159" y="129"/>
                    <a:pt x="156" y="128"/>
                    <a:pt x="155" y="127"/>
                  </a:cubicBezTo>
                  <a:cubicBezTo>
                    <a:pt x="153" y="125"/>
                    <a:pt x="150" y="126"/>
                    <a:pt x="149" y="126"/>
                  </a:cubicBezTo>
                  <a:lnTo>
                    <a:pt x="142" y="126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9" y="0"/>
                    <a:pt x="8" y="2"/>
                    <a:pt x="10" y="2"/>
                  </a:cubicBezTo>
                  <a:cubicBezTo>
                    <a:pt x="11" y="2"/>
                    <a:pt x="13" y="3"/>
                    <a:pt x="15" y="3"/>
                  </a:cubicBezTo>
                  <a:cubicBezTo>
                    <a:pt x="18" y="5"/>
                    <a:pt x="19" y="6"/>
                    <a:pt x="19" y="8"/>
                  </a:cubicBezTo>
                  <a:close/>
                  <a:moveTo>
                    <a:pt x="167" y="134"/>
                  </a:moveTo>
                  <a:lnTo>
                    <a:pt x="163" y="131"/>
                  </a:lnTo>
                  <a:cubicBezTo>
                    <a:pt x="165" y="132"/>
                    <a:pt x="166" y="133"/>
                    <a:pt x="167" y="1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0" name="Freeform 361">
              <a:extLst>
                <a:ext uri="{FF2B5EF4-FFF2-40B4-BE49-F238E27FC236}">
                  <a16:creationId xmlns:a16="http://schemas.microsoft.com/office/drawing/2014/main" id="{E4C3F0F3-37AB-4516-99E4-6D03B0C3D55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26621" y="3586795"/>
              <a:ext cx="44054" cy="34529"/>
            </a:xfrm>
            <a:custGeom>
              <a:avLst/>
              <a:gdLst>
                <a:gd name="T0" fmla="*/ 146 w 166"/>
                <a:gd name="T1" fmla="*/ 6 h 133"/>
                <a:gd name="T2" fmla="*/ 151 w 166"/>
                <a:gd name="T3" fmla="*/ 3 h 133"/>
                <a:gd name="T4" fmla="*/ 155 w 166"/>
                <a:gd name="T5" fmla="*/ 1 h 133"/>
                <a:gd name="T6" fmla="*/ 159 w 166"/>
                <a:gd name="T7" fmla="*/ 0 h 133"/>
                <a:gd name="T8" fmla="*/ 165 w 166"/>
                <a:gd name="T9" fmla="*/ 0 h 133"/>
                <a:gd name="T10" fmla="*/ 24 w 166"/>
                <a:gd name="T11" fmla="*/ 125 h 133"/>
                <a:gd name="T12" fmla="*/ 17 w 166"/>
                <a:gd name="T13" fmla="*/ 125 h 133"/>
                <a:gd name="T14" fmla="*/ 9 w 166"/>
                <a:gd name="T15" fmla="*/ 127 h 133"/>
                <a:gd name="T16" fmla="*/ 3 w 166"/>
                <a:gd name="T17" fmla="*/ 130 h 133"/>
                <a:gd name="T18" fmla="*/ 0 w 166"/>
                <a:gd name="T19" fmla="*/ 131 h 133"/>
                <a:gd name="T20" fmla="*/ 146 w 166"/>
                <a:gd name="T21" fmla="*/ 6 h 133"/>
                <a:gd name="T22" fmla="*/ 0 w 166"/>
                <a:gd name="T23" fmla="*/ 132 h 133"/>
                <a:gd name="T24" fmla="*/ 0 w 166"/>
                <a:gd name="T25" fmla="*/ 131 h 133"/>
                <a:gd name="T26" fmla="*/ 0 w 166"/>
                <a:gd name="T27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33">
                  <a:moveTo>
                    <a:pt x="146" y="6"/>
                  </a:moveTo>
                  <a:cubicBezTo>
                    <a:pt x="148" y="4"/>
                    <a:pt x="149" y="4"/>
                    <a:pt x="151" y="3"/>
                  </a:cubicBezTo>
                  <a:cubicBezTo>
                    <a:pt x="152" y="1"/>
                    <a:pt x="153" y="1"/>
                    <a:pt x="155" y="1"/>
                  </a:cubicBezTo>
                  <a:cubicBezTo>
                    <a:pt x="156" y="1"/>
                    <a:pt x="158" y="0"/>
                    <a:pt x="159" y="0"/>
                  </a:cubicBezTo>
                  <a:lnTo>
                    <a:pt x="165" y="0"/>
                  </a:lnTo>
                  <a:lnTo>
                    <a:pt x="24" y="125"/>
                  </a:lnTo>
                  <a:lnTo>
                    <a:pt x="17" y="125"/>
                  </a:lnTo>
                  <a:cubicBezTo>
                    <a:pt x="14" y="125"/>
                    <a:pt x="12" y="127"/>
                    <a:pt x="9" y="127"/>
                  </a:cubicBezTo>
                  <a:cubicBezTo>
                    <a:pt x="8" y="128"/>
                    <a:pt x="5" y="128"/>
                    <a:pt x="3" y="130"/>
                  </a:cubicBezTo>
                  <a:cubicBezTo>
                    <a:pt x="3" y="130"/>
                    <a:pt x="2" y="130"/>
                    <a:pt x="0" y="131"/>
                  </a:cubicBezTo>
                  <a:lnTo>
                    <a:pt x="146" y="6"/>
                  </a:lnTo>
                  <a:close/>
                  <a:moveTo>
                    <a:pt x="0" y="132"/>
                  </a:moveTo>
                  <a:cubicBezTo>
                    <a:pt x="0" y="131"/>
                    <a:pt x="0" y="131"/>
                    <a:pt x="0" y="131"/>
                  </a:cubicBezTo>
                  <a:lnTo>
                    <a:pt x="0" y="1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1" name="Freeform 362">
              <a:extLst>
                <a:ext uri="{FF2B5EF4-FFF2-40B4-BE49-F238E27FC236}">
                  <a16:creationId xmlns:a16="http://schemas.microsoft.com/office/drawing/2014/main" id="{5991BB61-309B-474F-A422-405BA20D841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2574" y="3586795"/>
              <a:ext cx="297656" cy="30956"/>
            </a:xfrm>
            <a:custGeom>
              <a:avLst/>
              <a:gdLst>
                <a:gd name="T0" fmla="*/ 0 w 1106"/>
                <a:gd name="T1" fmla="*/ 117 h 118"/>
                <a:gd name="T2" fmla="*/ 141 w 1106"/>
                <a:gd name="T3" fmla="*/ 0 h 118"/>
                <a:gd name="T4" fmla="*/ 964 w 1106"/>
                <a:gd name="T5" fmla="*/ 0 h 118"/>
                <a:gd name="T6" fmla="*/ 1105 w 1106"/>
                <a:gd name="T7" fmla="*/ 117 h 118"/>
                <a:gd name="T8" fmla="*/ 0 w 1106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8">
                  <a:moveTo>
                    <a:pt x="0" y="117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17"/>
                  </a:lnTo>
                  <a:lnTo>
                    <a:pt x="0" y="117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2" name="Freeform 363">
              <a:extLst>
                <a:ext uri="{FF2B5EF4-FFF2-40B4-BE49-F238E27FC236}">
                  <a16:creationId xmlns:a16="http://schemas.microsoft.com/office/drawing/2014/main" id="{86D960E7-F8B2-4FD7-B420-0A9051B37D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65924" y="3634420"/>
              <a:ext cx="30956" cy="30956"/>
            </a:xfrm>
            <a:custGeom>
              <a:avLst/>
              <a:gdLst>
                <a:gd name="T0" fmla="*/ 117 w 118"/>
                <a:gd name="T1" fmla="*/ 58 h 117"/>
                <a:gd name="T2" fmla="*/ 109 w 118"/>
                <a:gd name="T3" fmla="*/ 87 h 117"/>
                <a:gd name="T4" fmla="*/ 88 w 118"/>
                <a:gd name="T5" fmla="*/ 109 h 117"/>
                <a:gd name="T6" fmla="*/ 59 w 118"/>
                <a:gd name="T7" fmla="*/ 116 h 117"/>
                <a:gd name="T8" fmla="*/ 29 w 118"/>
                <a:gd name="T9" fmla="*/ 109 h 117"/>
                <a:gd name="T10" fmla="*/ 8 w 118"/>
                <a:gd name="T11" fmla="*/ 87 h 117"/>
                <a:gd name="T12" fmla="*/ 0 w 118"/>
                <a:gd name="T13" fmla="*/ 58 h 117"/>
                <a:gd name="T14" fmla="*/ 8 w 118"/>
                <a:gd name="T15" fmla="*/ 29 h 117"/>
                <a:gd name="T16" fmla="*/ 29 w 118"/>
                <a:gd name="T17" fmla="*/ 7 h 117"/>
                <a:gd name="T18" fmla="*/ 59 w 118"/>
                <a:gd name="T19" fmla="*/ 0 h 117"/>
                <a:gd name="T20" fmla="*/ 88 w 118"/>
                <a:gd name="T21" fmla="*/ 7 h 117"/>
                <a:gd name="T22" fmla="*/ 109 w 118"/>
                <a:gd name="T23" fmla="*/ 29 h 117"/>
                <a:gd name="T24" fmla="*/ 117 w 118"/>
                <a:gd name="T25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7">
                  <a:moveTo>
                    <a:pt x="117" y="58"/>
                  </a:moveTo>
                  <a:cubicBezTo>
                    <a:pt x="117" y="69"/>
                    <a:pt x="114" y="78"/>
                    <a:pt x="109" y="87"/>
                  </a:cubicBezTo>
                  <a:cubicBezTo>
                    <a:pt x="104" y="96"/>
                    <a:pt x="97" y="103"/>
                    <a:pt x="88" y="109"/>
                  </a:cubicBezTo>
                  <a:cubicBezTo>
                    <a:pt x="78" y="114"/>
                    <a:pt x="69" y="116"/>
                    <a:pt x="59" y="116"/>
                  </a:cubicBezTo>
                  <a:cubicBezTo>
                    <a:pt x="48" y="116"/>
                    <a:pt x="38" y="114"/>
                    <a:pt x="29" y="109"/>
                  </a:cubicBezTo>
                  <a:cubicBezTo>
                    <a:pt x="19" y="103"/>
                    <a:pt x="13" y="96"/>
                    <a:pt x="8" y="87"/>
                  </a:cubicBezTo>
                  <a:cubicBezTo>
                    <a:pt x="3" y="78"/>
                    <a:pt x="0" y="69"/>
                    <a:pt x="0" y="58"/>
                  </a:cubicBezTo>
                  <a:cubicBezTo>
                    <a:pt x="0" y="47"/>
                    <a:pt x="3" y="38"/>
                    <a:pt x="8" y="29"/>
                  </a:cubicBezTo>
                  <a:cubicBezTo>
                    <a:pt x="13" y="20"/>
                    <a:pt x="19" y="12"/>
                    <a:pt x="29" y="7"/>
                  </a:cubicBezTo>
                  <a:cubicBezTo>
                    <a:pt x="38" y="1"/>
                    <a:pt x="48" y="0"/>
                    <a:pt x="59" y="0"/>
                  </a:cubicBezTo>
                  <a:cubicBezTo>
                    <a:pt x="69" y="0"/>
                    <a:pt x="78" y="1"/>
                    <a:pt x="88" y="7"/>
                  </a:cubicBezTo>
                  <a:cubicBezTo>
                    <a:pt x="97" y="12"/>
                    <a:pt x="104" y="20"/>
                    <a:pt x="109" y="29"/>
                  </a:cubicBezTo>
                  <a:cubicBezTo>
                    <a:pt x="114" y="38"/>
                    <a:pt x="117" y="47"/>
                    <a:pt x="117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3" name="Line 141">
              <a:extLst>
                <a:ext uri="{FF2B5EF4-FFF2-40B4-BE49-F238E27FC236}">
                  <a16:creationId xmlns:a16="http://schemas.microsoft.com/office/drawing/2014/main" id="{7C231E50-D107-4EF8-A71F-4A0DCF132C8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42099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4" name="Line 142">
              <a:extLst>
                <a:ext uri="{FF2B5EF4-FFF2-40B4-BE49-F238E27FC236}">
                  <a16:creationId xmlns:a16="http://schemas.microsoft.com/office/drawing/2014/main" id="{74DBC9C5-C1F3-4F57-B388-F9307E77584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65911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5" name="Line 143">
              <a:extLst>
                <a:ext uri="{FF2B5EF4-FFF2-40B4-BE49-F238E27FC236}">
                  <a16:creationId xmlns:a16="http://schemas.microsoft.com/office/drawing/2014/main" id="{7B5756A8-5830-4D7C-8C6F-AF273948094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81390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6" name="Line 144">
              <a:extLst>
                <a:ext uri="{FF2B5EF4-FFF2-40B4-BE49-F238E27FC236}">
                  <a16:creationId xmlns:a16="http://schemas.microsoft.com/office/drawing/2014/main" id="{D3881AA5-9085-4A5F-864D-E41C4BE04A7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01630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7" name="Line 145">
              <a:extLst>
                <a:ext uri="{FF2B5EF4-FFF2-40B4-BE49-F238E27FC236}">
                  <a16:creationId xmlns:a16="http://schemas.microsoft.com/office/drawing/2014/main" id="{7597980A-1402-40CC-B706-14AEBA9B493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24252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8" name="Line 146">
              <a:extLst>
                <a:ext uri="{FF2B5EF4-FFF2-40B4-BE49-F238E27FC236}">
                  <a16:creationId xmlns:a16="http://schemas.microsoft.com/office/drawing/2014/main" id="{CC993D49-1480-4EF1-93C3-4B13BB8F4AE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144493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9" name="Line 147">
              <a:extLst>
                <a:ext uri="{FF2B5EF4-FFF2-40B4-BE49-F238E27FC236}">
                  <a16:creationId xmlns:a16="http://schemas.microsoft.com/office/drawing/2014/main" id="{67AB5519-29CB-4CE8-9DCD-B4D15A650D6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19502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0" name="Line 148">
              <a:extLst>
                <a:ext uri="{FF2B5EF4-FFF2-40B4-BE49-F238E27FC236}">
                  <a16:creationId xmlns:a16="http://schemas.microsoft.com/office/drawing/2014/main" id="{0A64D891-81DD-4683-BDB4-3872E263AF3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38552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7" name="Line 149">
              <a:extLst>
                <a:ext uri="{FF2B5EF4-FFF2-40B4-BE49-F238E27FC236}">
                  <a16:creationId xmlns:a16="http://schemas.microsoft.com/office/drawing/2014/main" id="{B9E9CC68-E617-4014-AC4C-4486C2E27C6D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58793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8" name="Line 150">
              <a:extLst>
                <a:ext uri="{FF2B5EF4-FFF2-40B4-BE49-F238E27FC236}">
                  <a16:creationId xmlns:a16="http://schemas.microsoft.com/office/drawing/2014/main" id="{41B6DB32-0C65-463E-9A7D-EC348F83258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282605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9" name="Line 151">
              <a:extLst>
                <a:ext uri="{FF2B5EF4-FFF2-40B4-BE49-F238E27FC236}">
                  <a16:creationId xmlns:a16="http://schemas.microsoft.com/office/drawing/2014/main" id="{2138F462-FB80-4954-903E-820945CB369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01655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0" name="Line 152">
              <a:extLst>
                <a:ext uri="{FF2B5EF4-FFF2-40B4-BE49-F238E27FC236}">
                  <a16:creationId xmlns:a16="http://schemas.microsoft.com/office/drawing/2014/main" id="{E0B53924-41E1-4746-8408-FE9D58FF3CC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325468" y="3633230"/>
              <a:ext cx="0" cy="3095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828754">
                <a:defRPr/>
              </a:pPr>
              <a:endParaRPr lang="en-US" sz="56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541" name="TextBox 540">
            <a:extLst>
              <a:ext uri="{FF2B5EF4-FFF2-40B4-BE49-F238E27FC236}">
                <a16:creationId xmlns:a16="http://schemas.microsoft.com/office/drawing/2014/main" id="{06E2C0DB-12D4-4A4D-8F63-8863DB55B9E8}"/>
              </a:ext>
            </a:extLst>
          </p:cNvPr>
          <p:cNvSpPr txBox="1"/>
          <p:nvPr/>
        </p:nvSpPr>
        <p:spPr bwMode="gray">
          <a:xfrm>
            <a:off x="642508" y="10962091"/>
            <a:ext cx="4948952" cy="1979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 defTabSz="1828754">
              <a:lnSpc>
                <a:spcPct val="90000"/>
              </a:lnSpc>
              <a:spcBef>
                <a:spcPts val="16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sz="2666">
                <a:solidFill>
                  <a:schemeClr val="tx2"/>
                </a:solidFill>
              </a:rPr>
              <a:t>Distributed in-memory computing platform</a:t>
            </a:r>
          </a:p>
          <a:p>
            <a:pPr marL="304792" indent="-304792" defTabSz="1828754">
              <a:lnSpc>
                <a:spcPct val="90000"/>
              </a:lnSpc>
              <a:spcBef>
                <a:spcPts val="16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sz="2666">
                <a:solidFill>
                  <a:schemeClr val="tx2"/>
                </a:solidFill>
              </a:rPr>
              <a:t>Distributed algorithms</a:t>
            </a:r>
          </a:p>
          <a:p>
            <a:pPr marL="304792" indent="-304792" defTabSz="1828754">
              <a:lnSpc>
                <a:spcPct val="90000"/>
              </a:lnSpc>
              <a:spcBef>
                <a:spcPts val="1600"/>
              </a:spcBef>
              <a:buClr>
                <a:schemeClr val="accent3"/>
              </a:buClr>
              <a:buFont typeface="Arial" charset="0"/>
              <a:buChar char="•"/>
              <a:defRPr/>
            </a:pPr>
            <a:r>
              <a:rPr lang="en-US" sz="2666">
                <a:solidFill>
                  <a:schemeClr val="tx2"/>
                </a:solidFill>
              </a:rPr>
              <a:t>Fine-grain MapReduce</a:t>
            </a:r>
          </a:p>
        </p:txBody>
      </p:sp>
      <p:pic>
        <p:nvPicPr>
          <p:cNvPr id="542" name="Picture 541">
            <a:extLst>
              <a:ext uri="{FF2B5EF4-FFF2-40B4-BE49-F238E27FC236}">
                <a16:creationId xmlns:a16="http://schemas.microsoft.com/office/drawing/2014/main" id="{9BB44735-BF76-44D7-B3B0-82520A49F5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8897601" y="11007527"/>
            <a:ext cx="1968438" cy="1438474"/>
          </a:xfrm>
          <a:prstGeom prst="rect">
            <a:avLst/>
          </a:prstGeom>
        </p:spPr>
      </p:pic>
      <p:sp>
        <p:nvSpPr>
          <p:cNvPr id="543" name="Rectangle 542">
            <a:extLst>
              <a:ext uri="{FF2B5EF4-FFF2-40B4-BE49-F238E27FC236}">
                <a16:creationId xmlns:a16="http://schemas.microsoft.com/office/drawing/2014/main" id="{DA2B989C-37F7-4C8F-B650-01FB9DFBFF5F}"/>
              </a:ext>
            </a:extLst>
          </p:cNvPr>
          <p:cNvSpPr/>
          <p:nvPr/>
        </p:nvSpPr>
        <p:spPr bwMode="gray">
          <a:xfrm>
            <a:off x="6100285" y="2522221"/>
            <a:ext cx="6088066" cy="5386114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4">
              <a:defRPr/>
            </a:pPr>
            <a:endParaRPr lang="en-US" sz="5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603213F6-1A36-4839-94D7-9C39CB025606}"/>
              </a:ext>
            </a:extLst>
          </p:cNvPr>
          <p:cNvSpPr/>
          <p:nvPr/>
        </p:nvSpPr>
        <p:spPr bwMode="gray">
          <a:xfrm>
            <a:off x="18278875" y="2489202"/>
            <a:ext cx="6088066" cy="5433944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4">
              <a:defRPr/>
            </a:pPr>
            <a:endParaRPr lang="en-US" sz="5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8050B8D8-57AE-48CC-9E26-317B90E7C685}"/>
              </a:ext>
            </a:extLst>
          </p:cNvPr>
          <p:cNvSpPr/>
          <p:nvPr/>
        </p:nvSpPr>
        <p:spPr bwMode="gray">
          <a:xfrm>
            <a:off x="6105685" y="2494531"/>
            <a:ext cx="6088066" cy="1056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43840" rIns="243840" rtlCol="0" anchor="ctr" anchorCtr="1"/>
          <a:lstStyle/>
          <a:p>
            <a:pPr algn="ctr" defTabSz="1828754">
              <a:defRPr/>
            </a:pPr>
            <a:r>
              <a:rPr lang="en-US" sz="3200" b="1">
                <a:solidFill>
                  <a:schemeClr val="tx2"/>
                </a:solidFill>
                <a:latin typeface="+mj-lt"/>
              </a:rPr>
              <a:t>Big Data Ecosystem</a:t>
            </a: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4A4A5432-B146-4F2F-9C67-9E4B9F62898B}"/>
              </a:ext>
            </a:extLst>
          </p:cNvPr>
          <p:cNvSpPr/>
          <p:nvPr/>
        </p:nvSpPr>
        <p:spPr bwMode="gray">
          <a:xfrm>
            <a:off x="3" y="2491861"/>
            <a:ext cx="6088066" cy="538611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4">
              <a:defRPr/>
            </a:pPr>
            <a:endParaRPr lang="en-US" sz="5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15ABA3DA-783F-41B5-996F-619426A7B829}"/>
              </a:ext>
            </a:extLst>
          </p:cNvPr>
          <p:cNvSpPr/>
          <p:nvPr/>
        </p:nvSpPr>
        <p:spPr bwMode="gray">
          <a:xfrm>
            <a:off x="3" y="2494531"/>
            <a:ext cx="6107154" cy="105615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43840" rIns="243840" rtlCol="0" anchor="ctr" anchorCtr="1"/>
          <a:lstStyle/>
          <a:p>
            <a:pPr algn="ctr" defTabSz="1828754"/>
            <a:r>
              <a:rPr lang="en-US" sz="3200" b="1">
                <a:solidFill>
                  <a:schemeClr val="tx2"/>
                </a:solidFill>
                <a:latin typeface="+mj-lt"/>
              </a:rPr>
              <a:t>Open Source</a:t>
            </a: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D6617CFB-5403-40C8-92F7-F5DA8AA9DF96}"/>
              </a:ext>
            </a:extLst>
          </p:cNvPr>
          <p:cNvSpPr/>
          <p:nvPr/>
        </p:nvSpPr>
        <p:spPr bwMode="gray">
          <a:xfrm>
            <a:off x="12192281" y="2494531"/>
            <a:ext cx="6088066" cy="105615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43840" rIns="243840" rtlCol="0" anchor="ctr" anchorCtr="1"/>
          <a:lstStyle/>
          <a:p>
            <a:pPr algn="ctr" defTabSz="1828754"/>
            <a:r>
              <a:rPr lang="en-US" sz="3200" b="1">
                <a:solidFill>
                  <a:schemeClr val="tx2"/>
                </a:solidFill>
                <a:latin typeface="+mj-lt"/>
              </a:rPr>
              <a:t>Flexible Interface</a:t>
            </a: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C3B96331-9A84-44CF-BFA2-26F37B6DCACF}"/>
              </a:ext>
            </a:extLst>
          </p:cNvPr>
          <p:cNvSpPr/>
          <p:nvPr/>
        </p:nvSpPr>
        <p:spPr bwMode="gray">
          <a:xfrm>
            <a:off x="-7832" y="7912827"/>
            <a:ext cx="6099600" cy="1056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43840" rIns="243840" rtlCol="0" anchor="ctr" anchorCtr="1"/>
          <a:lstStyle/>
          <a:p>
            <a:pPr algn="ctr" defTabSz="1828754">
              <a:defRPr/>
            </a:pPr>
            <a:r>
              <a:rPr lang="en-US" sz="3200" b="1">
                <a:solidFill>
                  <a:schemeClr val="tx2"/>
                </a:solidFill>
                <a:latin typeface="+mj-lt"/>
              </a:rPr>
              <a:t>Scalability and Performance</a:t>
            </a: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1C987747-B75D-4A21-AF99-F519CE1B6310}"/>
              </a:ext>
            </a:extLst>
          </p:cNvPr>
          <p:cNvSpPr/>
          <p:nvPr/>
        </p:nvSpPr>
        <p:spPr bwMode="gray">
          <a:xfrm>
            <a:off x="18278874" y="2494531"/>
            <a:ext cx="6105128" cy="10561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43840" rIns="243840" rtlCol="0" anchor="ctr" anchorCtr="1"/>
          <a:lstStyle/>
          <a:p>
            <a:pPr algn="ctr" defTabSz="1828754">
              <a:defRPr/>
            </a:pPr>
            <a:r>
              <a:rPr lang="en-US" sz="3200" b="1">
                <a:solidFill>
                  <a:schemeClr val="tx2"/>
                </a:solidFill>
                <a:latin typeface="+mj-lt"/>
              </a:rPr>
              <a:t>Smart and Fast Algorithms</a:t>
            </a:r>
          </a:p>
        </p:txBody>
      </p:sp>
      <p:pic>
        <p:nvPicPr>
          <p:cNvPr id="551" name="Picture 550">
            <a:extLst>
              <a:ext uri="{FF2B5EF4-FFF2-40B4-BE49-F238E27FC236}">
                <a16:creationId xmlns:a16="http://schemas.microsoft.com/office/drawing/2014/main" id="{67A271E1-3D1F-49A3-9485-B372E24214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3931429" y="12143450"/>
            <a:ext cx="2719134" cy="789864"/>
          </a:xfrm>
          <a:prstGeom prst="rect">
            <a:avLst/>
          </a:prstGeom>
        </p:spPr>
      </p:pic>
      <p:pic>
        <p:nvPicPr>
          <p:cNvPr id="552" name="Picture 551">
            <a:extLst>
              <a:ext uri="{FF2B5EF4-FFF2-40B4-BE49-F238E27FC236}">
                <a16:creationId xmlns:a16="http://schemas.microsoft.com/office/drawing/2014/main" id="{49B74CEB-86D2-4789-9841-F2C8E698DC2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83509" y="3777859"/>
            <a:ext cx="4477386" cy="3077662"/>
          </a:xfrm>
          <a:prstGeom prst="rect">
            <a:avLst/>
          </a:prstGeom>
        </p:spPr>
      </p:pic>
      <p:pic>
        <p:nvPicPr>
          <p:cNvPr id="553" name="Picture 552">
            <a:extLst>
              <a:ext uri="{FF2B5EF4-FFF2-40B4-BE49-F238E27FC236}">
                <a16:creationId xmlns:a16="http://schemas.microsoft.com/office/drawing/2014/main" id="{8C119B51-86C1-4918-B837-FF24328DABD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9579455" y="3939710"/>
            <a:ext cx="3687222" cy="3564312"/>
          </a:xfrm>
          <a:prstGeom prst="rect">
            <a:avLst/>
          </a:prstGeom>
        </p:spPr>
      </p:pic>
      <p:pic>
        <p:nvPicPr>
          <p:cNvPr id="554" name="Picture 553">
            <a:extLst>
              <a:ext uri="{FF2B5EF4-FFF2-40B4-BE49-F238E27FC236}">
                <a16:creationId xmlns:a16="http://schemas.microsoft.com/office/drawing/2014/main" id="{B5747C13-7099-4D1B-A938-A0DEE7E63B1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3013223" y="4239883"/>
            <a:ext cx="1333814" cy="1033710"/>
          </a:xfrm>
          <a:prstGeom prst="rect">
            <a:avLst/>
          </a:prstGeom>
        </p:spPr>
      </p:pic>
      <p:pic>
        <p:nvPicPr>
          <p:cNvPr id="555" name="Picture 554">
            <a:extLst>
              <a:ext uri="{FF2B5EF4-FFF2-40B4-BE49-F238E27FC236}">
                <a16:creationId xmlns:a16="http://schemas.microsoft.com/office/drawing/2014/main" id="{763FE22A-0A1D-40C1-BA67-9E25A1DF5EA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2798166" y="5899685"/>
            <a:ext cx="1900152" cy="1282602"/>
          </a:xfrm>
          <a:prstGeom prst="rect">
            <a:avLst/>
          </a:prstGeom>
        </p:spPr>
      </p:pic>
      <p:pic>
        <p:nvPicPr>
          <p:cNvPr id="556" name="Picture 555">
            <a:extLst>
              <a:ext uri="{FF2B5EF4-FFF2-40B4-BE49-F238E27FC236}">
                <a16:creationId xmlns:a16="http://schemas.microsoft.com/office/drawing/2014/main" id="{546F7ECD-7B41-4E5D-B400-81B9472E058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5423670" y="4133283"/>
            <a:ext cx="1815752" cy="539022"/>
          </a:xfrm>
          <a:prstGeom prst="rect">
            <a:avLst/>
          </a:prstGeom>
        </p:spPr>
      </p:pic>
      <p:sp>
        <p:nvSpPr>
          <p:cNvPr id="557" name="TextBox 556">
            <a:extLst>
              <a:ext uri="{FF2B5EF4-FFF2-40B4-BE49-F238E27FC236}">
                <a16:creationId xmlns:a16="http://schemas.microsoft.com/office/drawing/2014/main" id="{75BD54FB-7FFF-4521-AB1D-42EF6FAB590F}"/>
              </a:ext>
            </a:extLst>
          </p:cNvPr>
          <p:cNvSpPr txBox="1"/>
          <p:nvPr/>
        </p:nvSpPr>
        <p:spPr bwMode="gray">
          <a:xfrm>
            <a:off x="15138401" y="6662450"/>
            <a:ext cx="293607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54">
              <a:defRPr/>
            </a:pPr>
            <a:r>
              <a:rPr lang="en-US" sz="3734" b="1">
                <a:solidFill>
                  <a:prstClr val="black"/>
                </a:solidFill>
                <a:latin typeface="+mj-lt"/>
              </a:rPr>
              <a:t>H</a:t>
            </a:r>
            <a:r>
              <a:rPr lang="en-US" sz="3734" b="1" baseline="-25000">
                <a:solidFill>
                  <a:prstClr val="black"/>
                </a:solidFill>
                <a:latin typeface="+mj-lt"/>
              </a:rPr>
              <a:t>2</a:t>
            </a:r>
            <a:r>
              <a:rPr lang="en-US" sz="3734" b="1">
                <a:solidFill>
                  <a:prstClr val="black"/>
                </a:solidFill>
                <a:latin typeface="+mj-lt"/>
              </a:rPr>
              <a:t>O Flow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77C54243-1D0D-4C10-8019-DA980C1D31CF}"/>
              </a:ext>
            </a:extLst>
          </p:cNvPr>
          <p:cNvSpPr txBox="1"/>
          <p:nvPr/>
        </p:nvSpPr>
        <p:spPr bwMode="gray">
          <a:xfrm>
            <a:off x="444846" y="6833909"/>
            <a:ext cx="4948952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754">
              <a:defRPr/>
            </a:pPr>
            <a:r>
              <a:rPr lang="en-US" sz="2934">
                <a:solidFill>
                  <a:prstClr val="black"/>
                </a:solidFill>
              </a:rPr>
              <a:t>100% open source</a:t>
            </a:r>
          </a:p>
        </p:txBody>
      </p:sp>
      <p:pic>
        <p:nvPicPr>
          <p:cNvPr id="559" name="Picture 558">
            <a:extLst>
              <a:ext uri="{FF2B5EF4-FFF2-40B4-BE49-F238E27FC236}">
                <a16:creationId xmlns:a16="http://schemas.microsoft.com/office/drawing/2014/main" id="{B7FC88D5-CF30-456D-BE1A-85F50EBEA4E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659189" y="3937235"/>
            <a:ext cx="2628686" cy="1275398"/>
          </a:xfrm>
          <a:prstGeom prst="rect">
            <a:avLst/>
          </a:prstGeom>
        </p:spPr>
      </p:pic>
      <p:pic>
        <p:nvPicPr>
          <p:cNvPr id="560" name="Picture 559">
            <a:extLst>
              <a:ext uri="{FF2B5EF4-FFF2-40B4-BE49-F238E27FC236}">
                <a16:creationId xmlns:a16="http://schemas.microsoft.com/office/drawing/2014/main" id="{080D0F90-BB86-4D36-8F47-F82F609DD7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604001" y="5232401"/>
            <a:ext cx="2514666" cy="1307626"/>
          </a:xfrm>
          <a:prstGeom prst="rect">
            <a:avLst/>
          </a:prstGeom>
        </p:spPr>
      </p:pic>
      <p:pic>
        <p:nvPicPr>
          <p:cNvPr id="561" name="Picture 56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EA879D4-1D5A-4081-B78F-DDDA87AAB4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550400" y="5830621"/>
            <a:ext cx="2047328" cy="1663454"/>
          </a:xfrm>
          <a:prstGeom prst="rect">
            <a:avLst/>
          </a:prstGeom>
        </p:spPr>
      </p:pic>
      <p:pic>
        <p:nvPicPr>
          <p:cNvPr id="562" name="Picture 56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171ACDD-6BE6-40E0-AD0F-A9D707150C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1336000" y="11312327"/>
            <a:ext cx="2438400" cy="704698"/>
          </a:xfrm>
          <a:prstGeom prst="rect">
            <a:avLst/>
          </a:prstGeom>
        </p:spPr>
      </p:pic>
      <p:pic>
        <p:nvPicPr>
          <p:cNvPr id="563" name="Picture 562">
            <a:extLst>
              <a:ext uri="{FF2B5EF4-FFF2-40B4-BE49-F238E27FC236}">
                <a16:creationId xmlns:a16="http://schemas.microsoft.com/office/drawing/2014/main" id="{74B8A5B8-D041-471F-909C-B63757C427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913600" y="9585129"/>
            <a:ext cx="2743200" cy="1031442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FC1053FA-6F68-4600-87A3-B4E085B6C5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5646401" y="4927601"/>
            <a:ext cx="1648742" cy="16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6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H2O Machine Learning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Machine Learning Features</a:t>
            </a:r>
          </a:p>
        </p:txBody>
      </p:sp>
      <p:sp>
        <p:nvSpPr>
          <p:cNvPr id="252" name="Supervised &amp; unsupervised machine learning algos (GBM, RF, DNN, GLM, Stacked Ensembles, etc.)…"/>
          <p:cNvSpPr txBox="1"/>
          <p:nvPr/>
        </p:nvSpPr>
        <p:spPr>
          <a:xfrm>
            <a:off x="1791634" y="5321262"/>
            <a:ext cx="20800732" cy="732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lvl="1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Supervised &amp; unsupervised machine learning </a:t>
            </a:r>
            <a:r>
              <a:rPr sz="4400" dirty="0" err="1"/>
              <a:t>algos</a:t>
            </a:r>
            <a:r>
              <a:rPr sz="4400" dirty="0"/>
              <a:t> (GBM, RF, DNN, GLM, Stacked Ensembles, etc.)</a:t>
            </a:r>
          </a:p>
          <a:p>
            <a:pPr marL="685800" lvl="1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Imputation, normalization</a:t>
            </a:r>
            <a:r>
              <a:rPr lang="en-US" sz="4400" dirty="0"/>
              <a:t>,</a:t>
            </a:r>
            <a:r>
              <a:rPr sz="4400" dirty="0"/>
              <a:t> &amp; auto one-hot-encoding</a:t>
            </a:r>
          </a:p>
          <a:p>
            <a:pPr marL="685800" lvl="1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Automatic early stopping </a:t>
            </a:r>
          </a:p>
          <a:p>
            <a:pPr marL="685800" lvl="1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Cross-validation, grid search</a:t>
            </a:r>
            <a:r>
              <a:rPr lang="en-US" sz="4400" dirty="0"/>
              <a:t>,</a:t>
            </a:r>
            <a:r>
              <a:rPr sz="4400" dirty="0"/>
              <a:t> &amp; random search</a:t>
            </a:r>
          </a:p>
          <a:p>
            <a:pPr marL="685800" lvl="1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Variable importance, model evaluation metrics, plots</a:t>
            </a:r>
          </a:p>
        </p:txBody>
      </p:sp>
      <p:pic>
        <p:nvPicPr>
          <p:cNvPr id="253" name="1084238_a.png" descr="1084238_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125" y="2281793"/>
            <a:ext cx="2551749" cy="29091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2671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H2O Machine Learning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Machine Learning </a:t>
            </a:r>
            <a:r>
              <a:rPr lang="en-US" dirty="0"/>
              <a:t>at Scale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22FD5-57CA-A341-B3B8-EB36E376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64777" y="3200400"/>
            <a:ext cx="11491285" cy="9051926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4000" dirty="0"/>
              <a:t>Parallelize data storage across CPUs and Nodes </a:t>
            </a:r>
          </a:p>
          <a:p>
            <a:pPr>
              <a:lnSpc>
                <a:spcPct val="200000"/>
              </a:lnSpc>
            </a:pPr>
            <a:endParaRPr lang="en-US" sz="4000" dirty="0"/>
          </a:p>
          <a:p>
            <a:pPr>
              <a:lnSpc>
                <a:spcPct val="200000"/>
              </a:lnSpc>
            </a:pPr>
            <a:r>
              <a:rPr lang="en-US" sz="4000" dirty="0"/>
              <a:t>Rule of thumb: memory = 4x data size</a:t>
            </a:r>
          </a:p>
          <a:p>
            <a:pPr>
              <a:lnSpc>
                <a:spcPct val="200000"/>
              </a:lnSpc>
            </a:pPr>
            <a:endParaRPr lang="en-US" sz="4000" dirty="0"/>
          </a:p>
          <a:p>
            <a:pPr>
              <a:lnSpc>
                <a:spcPct val="200000"/>
              </a:lnSpc>
            </a:pPr>
            <a:r>
              <a:rPr lang="en-US" sz="4000" dirty="0"/>
              <a:t>Map Reduce to run ML algorithms distributed across the cluster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5E22A-E640-6140-9CF5-1F3AE861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70" y="1744133"/>
            <a:ext cx="10256108" cy="116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989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/>
        </p:nvSpPr>
        <p:spPr bwMode="gray">
          <a:xfrm>
            <a:off x="6540653" y="3960813"/>
            <a:ext cx="11074046" cy="6570898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</p:spPr>
        <p:txBody>
          <a:bodyPr wrap="square" lIns="91440" tIns="91440" rIns="91440" bIns="91440" numCol="1" anchor="ctr">
            <a:noAutofit/>
          </a:bodyPr>
          <a:lstStyle/>
          <a:p>
            <a:pPr defTabSz="1828754">
              <a:defRPr sz="3500"/>
            </a:pPr>
            <a:endParaRPr sz="3502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97" name="Group 597"/>
          <p:cNvGrpSpPr/>
          <p:nvPr/>
        </p:nvGrpSpPr>
        <p:grpSpPr bwMode="gray">
          <a:xfrm>
            <a:off x="6876914" y="7324209"/>
            <a:ext cx="10401528" cy="2954170"/>
            <a:chOff x="0" y="0"/>
            <a:chExt cx="10401524" cy="2954168"/>
          </a:xfrm>
        </p:grpSpPr>
        <p:grpSp>
          <p:nvGrpSpPr>
            <p:cNvPr id="589" name="Group 589"/>
            <p:cNvGrpSpPr/>
            <p:nvPr/>
          </p:nvGrpSpPr>
          <p:grpSpPr bwMode="gray">
            <a:xfrm>
              <a:off x="0" y="0"/>
              <a:ext cx="10401524" cy="685800"/>
              <a:chOff x="0" y="0"/>
              <a:chExt cx="10401523" cy="685800"/>
            </a:xfrm>
          </p:grpSpPr>
          <p:sp>
            <p:nvSpPr>
              <p:cNvPr id="587" name="Shape 587"/>
              <p:cNvSpPr/>
              <p:nvPr/>
            </p:nvSpPr>
            <p:spPr bwMode="gray">
              <a:xfrm>
                <a:off x="5245323" y="0"/>
                <a:ext cx="5156201" cy="685800"/>
              </a:xfrm>
              <a:prstGeom prst="rect">
                <a:avLst/>
              </a:prstGeom>
              <a:solidFill>
                <a:srgbClr val="FBE91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40" tIns="91440" rIns="91440" bIns="91440" numCol="1" anchor="ctr">
                <a:noAutofit/>
              </a:bodyPr>
              <a:lstStyle>
                <a:lvl1pPr algn="ctr">
                  <a:defRPr sz="2500"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pPr defTabSz="1828754">
                  <a:defRPr/>
                </a:pPr>
                <a:r>
                  <a:rPr sz="2502" dirty="0">
                    <a:solidFill>
                      <a:prstClr val="black"/>
                    </a:solidFill>
                    <a:latin typeface="+mn-lt"/>
                  </a:rPr>
                  <a:t>Job</a:t>
                </a:r>
              </a:p>
            </p:txBody>
          </p:sp>
          <p:sp>
            <p:nvSpPr>
              <p:cNvPr id="588" name="Shape 588"/>
              <p:cNvSpPr/>
              <p:nvPr/>
            </p:nvSpPr>
            <p:spPr bwMode="gray">
              <a:xfrm>
                <a:off x="0" y="0"/>
                <a:ext cx="5156200" cy="685800"/>
              </a:xfrm>
              <a:prstGeom prst="rect">
                <a:avLst/>
              </a:prstGeom>
              <a:solidFill>
                <a:srgbClr val="FBE91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40" tIns="91440" rIns="91440" bIns="91440" numCol="1" anchor="ctr">
                <a:noAutofit/>
              </a:bodyPr>
              <a:lstStyle>
                <a:lvl1pPr algn="ctr">
                  <a:defRPr sz="2500"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pPr defTabSz="1828754">
                  <a:defRPr/>
                </a:pPr>
                <a:r>
                  <a:rPr sz="2502">
                    <a:solidFill>
                      <a:prstClr val="black"/>
                    </a:solidFill>
                    <a:latin typeface="+mn-lt"/>
                  </a:rPr>
                  <a:t>Fluid Vector Frame</a:t>
                </a:r>
              </a:p>
            </p:txBody>
          </p:sp>
        </p:grpSp>
        <p:grpSp>
          <p:nvGrpSpPr>
            <p:cNvPr id="592" name="Group 592"/>
            <p:cNvGrpSpPr/>
            <p:nvPr/>
          </p:nvGrpSpPr>
          <p:grpSpPr bwMode="gray">
            <a:xfrm>
              <a:off x="0" y="756118"/>
              <a:ext cx="10401524" cy="685801"/>
              <a:chOff x="0" y="-10627"/>
              <a:chExt cx="10401523" cy="685800"/>
            </a:xfrm>
          </p:grpSpPr>
          <p:sp>
            <p:nvSpPr>
              <p:cNvPr id="590" name="Shape 590"/>
              <p:cNvSpPr/>
              <p:nvPr/>
            </p:nvSpPr>
            <p:spPr bwMode="gray">
              <a:xfrm>
                <a:off x="5245323" y="-10627"/>
                <a:ext cx="5156200" cy="685800"/>
              </a:xfrm>
              <a:prstGeom prst="rect">
                <a:avLst/>
              </a:prstGeom>
              <a:solidFill>
                <a:srgbClr val="FBE91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40" tIns="91440" rIns="91440" bIns="91440" numCol="1" anchor="ctr">
                <a:noAutofit/>
              </a:bodyPr>
              <a:lstStyle>
                <a:lvl1pPr algn="ctr">
                  <a:defRPr sz="2500"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pPr defTabSz="1828754">
                  <a:defRPr/>
                </a:pPr>
                <a:r>
                  <a:rPr sz="2502">
                    <a:solidFill>
                      <a:prstClr val="black"/>
                    </a:solidFill>
                    <a:latin typeface="+mn-lt"/>
                  </a:rPr>
                  <a:t>MRTask</a:t>
                </a:r>
              </a:p>
            </p:txBody>
          </p:sp>
          <p:sp>
            <p:nvSpPr>
              <p:cNvPr id="591" name="Shape 591"/>
              <p:cNvSpPr/>
              <p:nvPr/>
            </p:nvSpPr>
            <p:spPr bwMode="gray">
              <a:xfrm>
                <a:off x="0" y="-10627"/>
                <a:ext cx="5156200" cy="685800"/>
              </a:xfrm>
              <a:prstGeom prst="rect">
                <a:avLst/>
              </a:prstGeom>
              <a:solidFill>
                <a:srgbClr val="FBE91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40" tIns="91440" rIns="91440" bIns="91440" numCol="1" anchor="ctr">
                <a:noAutofit/>
              </a:bodyPr>
              <a:lstStyle>
                <a:lvl1pPr algn="ctr">
                  <a:defRPr sz="2500"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pPr defTabSz="1828754">
                  <a:defRPr/>
                </a:pPr>
                <a:r>
                  <a:rPr sz="2502">
                    <a:solidFill>
                      <a:prstClr val="black"/>
                    </a:solidFill>
                    <a:latin typeface="+mn-lt"/>
                  </a:rPr>
                  <a:t>Distributed K/V Store</a:t>
                </a:r>
              </a:p>
            </p:txBody>
          </p:sp>
        </p:grpSp>
        <p:grpSp>
          <p:nvGrpSpPr>
            <p:cNvPr id="595" name="Group 595"/>
            <p:cNvGrpSpPr/>
            <p:nvPr/>
          </p:nvGrpSpPr>
          <p:grpSpPr bwMode="gray">
            <a:xfrm>
              <a:off x="0" y="1512242"/>
              <a:ext cx="10401524" cy="685801"/>
              <a:chOff x="0" y="-21248"/>
              <a:chExt cx="10401523" cy="685800"/>
            </a:xfrm>
          </p:grpSpPr>
          <p:sp>
            <p:nvSpPr>
              <p:cNvPr id="593" name="Shape 593"/>
              <p:cNvSpPr/>
              <p:nvPr/>
            </p:nvSpPr>
            <p:spPr bwMode="gray">
              <a:xfrm>
                <a:off x="5245323" y="-21248"/>
                <a:ext cx="5156200" cy="685800"/>
              </a:xfrm>
              <a:prstGeom prst="rect">
                <a:avLst/>
              </a:prstGeom>
              <a:solidFill>
                <a:srgbClr val="FBE91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40" tIns="91440" rIns="91440" bIns="91440" numCol="1" anchor="ctr">
                <a:noAutofit/>
              </a:bodyPr>
              <a:lstStyle>
                <a:lvl1pPr algn="ctr">
                  <a:defRPr sz="2500"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pPr defTabSz="1828754">
                  <a:defRPr/>
                </a:pPr>
                <a:r>
                  <a:rPr sz="2502" dirty="0">
                    <a:solidFill>
                      <a:prstClr val="black"/>
                    </a:solidFill>
                    <a:latin typeface="+mn-lt"/>
                  </a:rPr>
                  <a:t>Distributed Fork</a:t>
                </a:r>
                <a:r>
                  <a:rPr lang="en-US" sz="2502" dirty="0">
                    <a:solidFill>
                      <a:prstClr val="black"/>
                    </a:solidFill>
                    <a:latin typeface="+mn-lt"/>
                  </a:rPr>
                  <a:t> </a:t>
                </a:r>
                <a:r>
                  <a:rPr sz="2502" dirty="0">
                    <a:solidFill>
                      <a:prstClr val="black"/>
                    </a:solidFill>
                    <a:latin typeface="+mn-lt"/>
                  </a:rPr>
                  <a:t>/</a:t>
                </a:r>
                <a:r>
                  <a:rPr lang="en-US" sz="2502" dirty="0">
                    <a:solidFill>
                      <a:prstClr val="black"/>
                    </a:solidFill>
                    <a:latin typeface="+mn-lt"/>
                  </a:rPr>
                  <a:t> </a:t>
                </a:r>
                <a:r>
                  <a:rPr sz="2502" dirty="0">
                    <a:solidFill>
                      <a:prstClr val="black"/>
                    </a:solidFill>
                    <a:latin typeface="+mn-lt"/>
                  </a:rPr>
                  <a:t>Join</a:t>
                </a:r>
              </a:p>
            </p:txBody>
          </p:sp>
          <p:sp>
            <p:nvSpPr>
              <p:cNvPr id="594" name="Shape 594"/>
              <p:cNvSpPr/>
              <p:nvPr/>
            </p:nvSpPr>
            <p:spPr bwMode="gray">
              <a:xfrm>
                <a:off x="0" y="-21248"/>
                <a:ext cx="5156200" cy="685800"/>
              </a:xfrm>
              <a:prstGeom prst="rect">
                <a:avLst/>
              </a:prstGeom>
              <a:solidFill>
                <a:srgbClr val="FBE91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40" tIns="91440" rIns="91440" bIns="91440" numCol="1" anchor="ctr">
                <a:noAutofit/>
              </a:bodyPr>
              <a:lstStyle>
                <a:lvl1pPr algn="ctr">
                  <a:defRPr sz="2500"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pPr defTabSz="1828754">
                  <a:defRPr/>
                </a:pPr>
                <a:r>
                  <a:rPr sz="2502">
                    <a:solidFill>
                      <a:prstClr val="black"/>
                    </a:solidFill>
                    <a:latin typeface="+mn-lt"/>
                  </a:rPr>
                  <a:t>Non-Blocking Hash Table</a:t>
                </a:r>
              </a:p>
            </p:txBody>
          </p:sp>
        </p:grpSp>
        <p:sp>
          <p:nvSpPr>
            <p:cNvPr id="596" name="Shape 596"/>
            <p:cNvSpPr/>
            <p:nvPr/>
          </p:nvSpPr>
          <p:spPr bwMode="gray">
            <a:xfrm>
              <a:off x="0" y="2268366"/>
              <a:ext cx="10401524" cy="685802"/>
            </a:xfrm>
            <a:prstGeom prst="rect">
              <a:avLst/>
            </a:prstGeom>
            <a:solidFill>
              <a:srgbClr val="FBE91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40" tIns="91440" rIns="91440" bIns="91440" numCol="1" anchor="ctr">
              <a:noAutofit/>
            </a:bodyPr>
            <a:lstStyle>
              <a:lvl1pPr algn="ctr">
                <a:defRPr sz="2500"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pPr defTabSz="1828754">
                <a:defRPr/>
              </a:pPr>
              <a:r>
                <a:rPr sz="2502">
                  <a:solidFill>
                    <a:prstClr val="black"/>
                  </a:solidFill>
                  <a:latin typeface="+mn-lt"/>
                </a:rPr>
                <a:t>Distributed In-Memory Processing</a:t>
              </a:r>
            </a:p>
          </p:txBody>
        </p:sp>
      </p:grpSp>
      <p:grpSp>
        <p:nvGrpSpPr>
          <p:cNvPr id="602" name="Group 602"/>
          <p:cNvGrpSpPr/>
          <p:nvPr/>
        </p:nvGrpSpPr>
        <p:grpSpPr bwMode="gray">
          <a:xfrm>
            <a:off x="6876911" y="2387603"/>
            <a:ext cx="3993782" cy="903534"/>
            <a:chOff x="0" y="0"/>
            <a:chExt cx="3993777" cy="903532"/>
          </a:xfrm>
        </p:grpSpPr>
        <p:pic>
          <p:nvPicPr>
            <p:cNvPr id="600" name="pasted-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1453777" y="0"/>
              <a:ext cx="2540001" cy="903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1" name="pasted-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gray">
            <a:xfrm>
              <a:off x="0" y="52450"/>
              <a:ext cx="970101" cy="735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03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gray">
          <a:xfrm>
            <a:off x="16006395" y="3210620"/>
            <a:ext cx="1714322" cy="48664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04" name="pasted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gray">
          <a:xfrm>
            <a:off x="14499083" y="2953907"/>
            <a:ext cx="1437374" cy="90591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06" name="Shape 606"/>
          <p:cNvSpPr/>
          <p:nvPr/>
        </p:nvSpPr>
        <p:spPr bwMode="gray">
          <a:xfrm>
            <a:off x="6908662" y="3485690"/>
            <a:ext cx="7441648" cy="672440"/>
          </a:xfrm>
          <a:prstGeom prst="rect">
            <a:avLst/>
          </a:prstGeom>
          <a:solidFill>
            <a:srgbClr val="FBE91F"/>
          </a:solidFill>
          <a:ln w="19050">
            <a:solidFill>
              <a:srgbClr val="000000"/>
            </a:solidFill>
            <a:prstDash val="sysDash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40" bIns="91440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defTabSz="1828754">
              <a:defRPr/>
            </a:pPr>
            <a:r>
              <a:rPr sz="2502">
                <a:solidFill>
                  <a:prstClr val="black"/>
                </a:solidFill>
              </a:rPr>
              <a:t>REST / JSON</a:t>
            </a:r>
          </a:p>
        </p:txBody>
      </p:sp>
      <p:pic>
        <p:nvPicPr>
          <p:cNvPr id="612" name="image5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gray">
          <a:xfrm>
            <a:off x="11240981" y="2678765"/>
            <a:ext cx="2983022" cy="462158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Shape 613"/>
          <p:cNvSpPr/>
          <p:nvPr/>
        </p:nvSpPr>
        <p:spPr bwMode="gray">
          <a:xfrm>
            <a:off x="6845165" y="4473435"/>
            <a:ext cx="1469034" cy="2600498"/>
          </a:xfrm>
          <a:prstGeom prst="rect">
            <a:avLst/>
          </a:prstGeom>
          <a:solidFill>
            <a:srgbClr val="181D2D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tIns="91440" rIns="91440" bIns="91440" numCol="1" anchor="ctr" anchorCtr="1">
            <a:noAutofit/>
          </a:bodyPr>
          <a:lstStyle>
            <a:lvl1pPr algn="ctr"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defTabSz="1828754">
              <a:lnSpc>
                <a:spcPct val="90000"/>
              </a:lnSpc>
              <a:defRPr/>
            </a:pPr>
            <a:r>
              <a:rPr sz="2134" b="1">
                <a:latin typeface="+mn-lt"/>
              </a:rPr>
              <a:t>Parse</a:t>
            </a:r>
          </a:p>
        </p:txBody>
      </p:sp>
      <p:sp>
        <p:nvSpPr>
          <p:cNvPr id="614" name="Shape 614"/>
          <p:cNvSpPr/>
          <p:nvPr/>
        </p:nvSpPr>
        <p:spPr bwMode="gray">
          <a:xfrm>
            <a:off x="8434479" y="5537807"/>
            <a:ext cx="633786" cy="471754"/>
          </a:xfrm>
          <a:prstGeom prst="rightArrow">
            <a:avLst>
              <a:gd name="adj1" fmla="val 32000"/>
              <a:gd name="adj2" fmla="val 67302"/>
            </a:avLst>
          </a:prstGeom>
          <a:solidFill>
            <a:srgbClr val="181D2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1828754">
              <a:defRPr/>
            </a:pPr>
            <a:endParaRPr sz="1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5" name="Shape 615"/>
          <p:cNvSpPr/>
          <p:nvPr/>
        </p:nvSpPr>
        <p:spPr bwMode="gray">
          <a:xfrm>
            <a:off x="9174758" y="4473433"/>
            <a:ext cx="2147296" cy="1270538"/>
          </a:xfrm>
          <a:prstGeom prst="rect">
            <a:avLst/>
          </a:prstGeom>
          <a:solidFill>
            <a:srgbClr val="181D2D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tIns="91440" rIns="91440" bIns="91440" numCol="1" anchor="ctr" anchorCtr="1">
            <a:noAutofit/>
          </a:bodyPr>
          <a:lstStyle/>
          <a:p>
            <a:pPr algn="ctr" defTabSz="1828754">
              <a:lnSpc>
                <a:spcPct val="90000"/>
              </a:lnSpc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34" b="1">
                <a:solidFill>
                  <a:srgbClr val="EEEEEE"/>
                </a:solidFill>
                <a:cs typeface="Futura"/>
                <a:sym typeface="Futura"/>
              </a:rPr>
              <a:t>Exploratory</a:t>
            </a:r>
          </a:p>
          <a:p>
            <a:pPr algn="ctr" defTabSz="1828754">
              <a:lnSpc>
                <a:spcPct val="90000"/>
              </a:lnSpc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34" b="1">
                <a:solidFill>
                  <a:srgbClr val="EEEEEE"/>
                </a:solidFill>
                <a:cs typeface="Futura"/>
                <a:sym typeface="Futura"/>
              </a:rPr>
              <a:t>Analysis</a:t>
            </a:r>
          </a:p>
        </p:txBody>
      </p:sp>
      <p:sp>
        <p:nvSpPr>
          <p:cNvPr id="616" name="Shape 616"/>
          <p:cNvSpPr/>
          <p:nvPr/>
        </p:nvSpPr>
        <p:spPr bwMode="gray">
          <a:xfrm>
            <a:off x="9174758" y="5803393"/>
            <a:ext cx="2147296" cy="1270538"/>
          </a:xfrm>
          <a:prstGeom prst="rect">
            <a:avLst/>
          </a:prstGeom>
          <a:solidFill>
            <a:srgbClr val="181D2D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tIns="91440" rIns="91440" bIns="91440" numCol="1" anchor="ctr" anchorCtr="1">
            <a:noAutofit/>
          </a:bodyPr>
          <a:lstStyle/>
          <a:p>
            <a:pPr algn="ctr" defTabSz="1828754">
              <a:lnSpc>
                <a:spcPct val="90000"/>
              </a:lnSpc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34" b="1">
                <a:solidFill>
                  <a:srgbClr val="EEEEEE"/>
                </a:solidFill>
                <a:cs typeface="Futura"/>
                <a:sym typeface="Futura"/>
              </a:rPr>
              <a:t>Feature</a:t>
            </a:r>
          </a:p>
          <a:p>
            <a:pPr algn="ctr" defTabSz="1828754">
              <a:lnSpc>
                <a:spcPct val="90000"/>
              </a:lnSpc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34" b="1">
                <a:solidFill>
                  <a:srgbClr val="EEEEEE"/>
                </a:solidFill>
                <a:cs typeface="Futura"/>
                <a:sym typeface="Futura"/>
              </a:rPr>
              <a:t>Engineering</a:t>
            </a:r>
          </a:p>
        </p:txBody>
      </p:sp>
      <p:sp>
        <p:nvSpPr>
          <p:cNvPr id="618" name="Shape 618"/>
          <p:cNvSpPr/>
          <p:nvPr/>
        </p:nvSpPr>
        <p:spPr bwMode="gray">
          <a:xfrm>
            <a:off x="11428549" y="5537807"/>
            <a:ext cx="633786" cy="471754"/>
          </a:xfrm>
          <a:prstGeom prst="rightArrow">
            <a:avLst>
              <a:gd name="adj1" fmla="val 32000"/>
              <a:gd name="adj2" fmla="val 67302"/>
            </a:avLst>
          </a:prstGeom>
          <a:solidFill>
            <a:srgbClr val="181D2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1828754">
              <a:defRPr/>
            </a:pPr>
            <a:endParaRPr sz="1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9" name="Shape 619"/>
          <p:cNvSpPr/>
          <p:nvPr/>
        </p:nvSpPr>
        <p:spPr bwMode="gray">
          <a:xfrm>
            <a:off x="12168826" y="4473433"/>
            <a:ext cx="2147296" cy="1270538"/>
          </a:xfrm>
          <a:prstGeom prst="rect">
            <a:avLst/>
          </a:prstGeom>
          <a:solidFill>
            <a:srgbClr val="181D2D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tIns="91440" rIns="91440" bIns="91440" numCol="1" anchor="ctr" anchorCtr="1">
            <a:noAutofit/>
          </a:bodyPr>
          <a:lstStyle/>
          <a:p>
            <a:pPr algn="ctr" defTabSz="1828754">
              <a:lnSpc>
                <a:spcPct val="90000"/>
              </a:lnSpc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34" b="1">
                <a:solidFill>
                  <a:srgbClr val="EEEEEE"/>
                </a:solidFill>
                <a:cs typeface="Futura"/>
                <a:sym typeface="Futura"/>
              </a:rPr>
              <a:t>ML</a:t>
            </a:r>
          </a:p>
          <a:p>
            <a:pPr algn="ctr" defTabSz="1828754">
              <a:lnSpc>
                <a:spcPct val="90000"/>
              </a:lnSpc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34" b="1">
                <a:solidFill>
                  <a:srgbClr val="EEEEEE"/>
                </a:solidFill>
                <a:cs typeface="Futura"/>
                <a:sym typeface="Futura"/>
              </a:rPr>
              <a:t>Algorithms</a:t>
            </a:r>
          </a:p>
        </p:txBody>
      </p:sp>
      <p:sp>
        <p:nvSpPr>
          <p:cNvPr id="620" name="Shape 620"/>
          <p:cNvSpPr/>
          <p:nvPr/>
        </p:nvSpPr>
        <p:spPr bwMode="gray">
          <a:xfrm>
            <a:off x="12168826" y="5803393"/>
            <a:ext cx="2147296" cy="1270538"/>
          </a:xfrm>
          <a:prstGeom prst="rect">
            <a:avLst/>
          </a:prstGeom>
          <a:solidFill>
            <a:srgbClr val="181D2D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tIns="91440" rIns="91440" bIns="91440" numCol="1" anchor="ctr" anchorCtr="1">
            <a:noAutofit/>
          </a:bodyPr>
          <a:lstStyle/>
          <a:p>
            <a:pPr algn="ctr" defTabSz="1828754">
              <a:lnSpc>
                <a:spcPct val="90000"/>
              </a:lnSpc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34" b="1" dirty="0">
                <a:solidFill>
                  <a:srgbClr val="EEEEEE"/>
                </a:solidFill>
                <a:cs typeface="Futura"/>
                <a:sym typeface="Futura"/>
              </a:rPr>
              <a:t>Model</a:t>
            </a:r>
          </a:p>
          <a:p>
            <a:pPr algn="ctr" defTabSz="1828754">
              <a:lnSpc>
                <a:spcPct val="90000"/>
              </a:lnSpc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34" b="1" dirty="0">
                <a:solidFill>
                  <a:srgbClr val="EEEEEE"/>
                </a:solidFill>
                <a:cs typeface="Futura"/>
                <a:sym typeface="Futura"/>
              </a:rPr>
              <a:t>Evaluation</a:t>
            </a:r>
          </a:p>
        </p:txBody>
      </p:sp>
      <p:sp>
        <p:nvSpPr>
          <p:cNvPr id="622" name="Shape 622"/>
          <p:cNvSpPr/>
          <p:nvPr/>
        </p:nvSpPr>
        <p:spPr bwMode="gray">
          <a:xfrm>
            <a:off x="14422617" y="5537807"/>
            <a:ext cx="633786" cy="471754"/>
          </a:xfrm>
          <a:prstGeom prst="rightArrow">
            <a:avLst>
              <a:gd name="adj1" fmla="val 32000"/>
              <a:gd name="adj2" fmla="val 67302"/>
            </a:avLst>
          </a:prstGeom>
          <a:solidFill>
            <a:srgbClr val="181D2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1828754">
              <a:defRPr/>
            </a:pPr>
            <a:endParaRPr sz="1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3" name="Shape 623"/>
          <p:cNvSpPr/>
          <p:nvPr/>
        </p:nvSpPr>
        <p:spPr bwMode="gray">
          <a:xfrm>
            <a:off x="15162894" y="4473433"/>
            <a:ext cx="2147296" cy="1270538"/>
          </a:xfrm>
          <a:prstGeom prst="rect">
            <a:avLst/>
          </a:prstGeom>
          <a:solidFill>
            <a:srgbClr val="181D2D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tIns="91440" rIns="91440" bIns="91440" numCol="1" anchor="ctr" anchorCtr="1">
            <a:noAutofit/>
          </a:bodyPr>
          <a:lstStyle>
            <a:lvl1pPr algn="ctr"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defTabSz="1828754">
              <a:lnSpc>
                <a:spcPct val="90000"/>
              </a:lnSpc>
              <a:defRPr/>
            </a:pPr>
            <a:r>
              <a:rPr sz="2134" b="1" dirty="0">
                <a:latin typeface="+mn-lt"/>
              </a:rPr>
              <a:t>Scoring</a:t>
            </a:r>
          </a:p>
        </p:txBody>
      </p:sp>
      <p:sp>
        <p:nvSpPr>
          <p:cNvPr id="624" name="Shape 624"/>
          <p:cNvSpPr/>
          <p:nvPr/>
        </p:nvSpPr>
        <p:spPr bwMode="gray">
          <a:xfrm>
            <a:off x="15162894" y="5803393"/>
            <a:ext cx="2147296" cy="1270538"/>
          </a:xfrm>
          <a:prstGeom prst="rect">
            <a:avLst/>
          </a:prstGeom>
          <a:solidFill>
            <a:srgbClr val="181D2D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tIns="91440" rIns="91440" bIns="91440" numCol="1" anchor="ctr" anchorCtr="1">
            <a:noAutofit/>
          </a:bodyPr>
          <a:lstStyle/>
          <a:p>
            <a:pPr algn="ctr" defTabSz="1828754">
              <a:lnSpc>
                <a:spcPct val="90000"/>
              </a:lnSpc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34" b="1" dirty="0">
                <a:solidFill>
                  <a:srgbClr val="EEEEEE"/>
                </a:solidFill>
                <a:cs typeface="Futura"/>
                <a:sym typeface="Futura"/>
              </a:rPr>
              <a:t>Data</a:t>
            </a:r>
            <a:r>
              <a:rPr lang="en-US" sz="2134" b="1" dirty="0">
                <a:solidFill>
                  <a:srgbClr val="EEEEEE"/>
                </a:solidFill>
                <a:cs typeface="Futura"/>
                <a:sym typeface="Futura"/>
              </a:rPr>
              <a:t> </a:t>
            </a:r>
            <a:r>
              <a:rPr sz="2134" b="1" dirty="0">
                <a:solidFill>
                  <a:srgbClr val="EEEEEE"/>
                </a:solidFill>
                <a:cs typeface="Futura"/>
                <a:sym typeface="Futura"/>
              </a:rPr>
              <a:t>/</a:t>
            </a:r>
            <a:r>
              <a:rPr lang="en-US" sz="2134" b="1" dirty="0">
                <a:solidFill>
                  <a:srgbClr val="EEEEEE"/>
                </a:solidFill>
                <a:cs typeface="Futura"/>
                <a:sym typeface="Futura"/>
              </a:rPr>
              <a:t> </a:t>
            </a:r>
            <a:r>
              <a:rPr sz="2134" b="1" dirty="0">
                <a:solidFill>
                  <a:srgbClr val="EEEEEE"/>
                </a:solidFill>
                <a:cs typeface="Futura"/>
                <a:sym typeface="Futura"/>
              </a:rPr>
              <a:t>Model</a:t>
            </a:r>
          </a:p>
          <a:p>
            <a:pPr algn="ctr" defTabSz="1828754">
              <a:lnSpc>
                <a:spcPct val="90000"/>
              </a:lnSpc>
              <a:defRPr sz="2500">
                <a:solidFill>
                  <a:srgbClr val="EEEEEE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134" b="1" dirty="0">
                <a:solidFill>
                  <a:srgbClr val="EEEEEE"/>
                </a:solidFill>
                <a:cs typeface="Futura"/>
                <a:sym typeface="Futura"/>
              </a:rPr>
              <a:t>Export</a:t>
            </a:r>
          </a:p>
        </p:txBody>
      </p:sp>
      <p:pic>
        <p:nvPicPr>
          <p:cNvPr id="627" name="pasted-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gray">
          <a:xfrm>
            <a:off x="14820699" y="10688029"/>
            <a:ext cx="2794002" cy="22701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1" name="Group 631"/>
          <p:cNvGrpSpPr/>
          <p:nvPr/>
        </p:nvGrpSpPr>
        <p:grpSpPr bwMode="gray">
          <a:xfrm>
            <a:off x="2602795" y="11077336"/>
            <a:ext cx="6590306" cy="1630968"/>
            <a:chOff x="0" y="0"/>
            <a:chExt cx="5438078" cy="1630965"/>
          </a:xfrm>
        </p:grpSpPr>
        <p:pic>
          <p:nvPicPr>
            <p:cNvPr id="628" name="pasted-image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 bwMode="gray">
            <a:xfrm>
              <a:off x="0" y="190768"/>
              <a:ext cx="2885476" cy="699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9" name="pasted-image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 bwMode="gray">
            <a:xfrm>
              <a:off x="3121276" y="0"/>
              <a:ext cx="2316802" cy="890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pasted-image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 bwMode="gray">
            <a:xfrm>
              <a:off x="0" y="1074334"/>
              <a:ext cx="2885475" cy="556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2" name="Shape 632"/>
          <p:cNvSpPr/>
          <p:nvPr/>
        </p:nvSpPr>
        <p:spPr bwMode="gray">
          <a:xfrm>
            <a:off x="2235202" y="3960811"/>
            <a:ext cx="3207304" cy="6570902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</p:spPr>
        <p:txBody>
          <a:bodyPr wrap="square" lIns="91440" tIns="91440" rIns="91440" bIns="91440" numCol="1" anchor="ctr">
            <a:noAutofit/>
          </a:bodyPr>
          <a:lstStyle/>
          <a:p>
            <a:pPr defTabSz="1828754">
              <a:defRPr sz="3500"/>
            </a:pPr>
            <a:endParaRPr sz="3502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33" name="pasted-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gray">
          <a:xfrm>
            <a:off x="2485234" y="4189878"/>
            <a:ext cx="1604712" cy="114736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34" name="pasted-image.png"/>
          <p:cNvPicPr>
            <a:picLocks noChangeAspect="1"/>
          </p:cNvPicPr>
          <p:nvPr/>
        </p:nvPicPr>
        <p:blipFill>
          <a:blip r:embed="rId13"/>
          <a:srcRect l="20556" t="19220" r="20556" b="19220"/>
          <a:stretch>
            <a:fillRect/>
          </a:stretch>
        </p:blipFill>
        <p:spPr bwMode="gray">
          <a:xfrm>
            <a:off x="2803663" y="5500996"/>
            <a:ext cx="967854" cy="101176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35" name="Shape 635"/>
          <p:cNvSpPr/>
          <p:nvPr/>
        </p:nvSpPr>
        <p:spPr bwMode="gray">
          <a:xfrm>
            <a:off x="4089945" y="9545322"/>
            <a:ext cx="589905" cy="434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b" anchorCtr="0">
            <a:spAutoFit/>
          </a:bodyPr>
          <a:lstStyle>
            <a:lvl1pPr>
              <a:defRPr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defTabSz="1828754">
              <a:lnSpc>
                <a:spcPct val="90000"/>
              </a:lnSpc>
              <a:defRPr/>
            </a:pPr>
            <a:r>
              <a:rPr sz="2400" b="1">
                <a:solidFill>
                  <a:schemeClr val="tx2"/>
                </a:solidFill>
                <a:latin typeface="+mn-lt"/>
              </a:rPr>
              <a:t>SQL</a:t>
            </a:r>
          </a:p>
        </p:txBody>
      </p:sp>
      <p:pic>
        <p:nvPicPr>
          <p:cNvPr id="636" name="pasted-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gray">
          <a:xfrm>
            <a:off x="2791946" y="6754429"/>
            <a:ext cx="991280" cy="99127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37" name="pasted-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 bwMode="gray">
          <a:xfrm>
            <a:off x="2713903" y="9162884"/>
            <a:ext cx="1147370" cy="114736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38" name="pasted-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 bwMode="gray">
          <a:xfrm>
            <a:off x="2696331" y="7902059"/>
            <a:ext cx="1182518" cy="11825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39" name="Shape 639"/>
          <p:cNvSpPr/>
          <p:nvPr/>
        </p:nvSpPr>
        <p:spPr bwMode="gray">
          <a:xfrm>
            <a:off x="4089944" y="8302068"/>
            <a:ext cx="591509" cy="434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b" anchorCtr="0">
            <a:spAutoFit/>
          </a:bodyPr>
          <a:lstStyle>
            <a:lvl1pPr>
              <a:defRPr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defTabSz="1828754">
              <a:lnSpc>
                <a:spcPct val="90000"/>
              </a:lnSpc>
              <a:defRPr/>
            </a:pPr>
            <a:r>
              <a:rPr sz="2400" b="1">
                <a:solidFill>
                  <a:schemeClr val="tx2"/>
                </a:solidFill>
                <a:latin typeface="+mn-lt"/>
              </a:rPr>
              <a:t>NFS</a:t>
            </a:r>
          </a:p>
        </p:txBody>
      </p:sp>
      <p:sp>
        <p:nvSpPr>
          <p:cNvPr id="640" name="Shape 640"/>
          <p:cNvSpPr/>
          <p:nvPr/>
        </p:nvSpPr>
        <p:spPr bwMode="gray">
          <a:xfrm>
            <a:off x="4089943" y="7047234"/>
            <a:ext cx="753411" cy="434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b" anchorCtr="0">
            <a:spAutoFit/>
          </a:bodyPr>
          <a:lstStyle>
            <a:lvl1pPr>
              <a:defRPr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defTabSz="1828754">
              <a:lnSpc>
                <a:spcPct val="90000"/>
              </a:lnSpc>
              <a:defRPr/>
            </a:pPr>
            <a:r>
              <a:rPr sz="2400" b="1" dirty="0">
                <a:solidFill>
                  <a:schemeClr val="tx2"/>
                </a:solidFill>
                <a:latin typeface="+mn-lt"/>
              </a:rPr>
              <a:t>Local</a:t>
            </a:r>
          </a:p>
        </p:txBody>
      </p:sp>
      <p:sp>
        <p:nvSpPr>
          <p:cNvPr id="641" name="Shape 641"/>
          <p:cNvSpPr/>
          <p:nvPr/>
        </p:nvSpPr>
        <p:spPr bwMode="gray">
          <a:xfrm>
            <a:off x="4089943" y="5838060"/>
            <a:ext cx="403957" cy="434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b" anchorCtr="0">
            <a:spAutoFit/>
          </a:bodyPr>
          <a:lstStyle>
            <a:lvl1pPr>
              <a:defRPr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defTabSz="1828754">
              <a:lnSpc>
                <a:spcPct val="90000"/>
              </a:lnSpc>
              <a:defRPr/>
            </a:pPr>
            <a:r>
              <a:rPr sz="2400" b="1">
                <a:solidFill>
                  <a:schemeClr val="tx2"/>
                </a:solidFill>
                <a:latin typeface="+mn-lt"/>
              </a:rPr>
              <a:t>S3</a:t>
            </a:r>
          </a:p>
        </p:txBody>
      </p:sp>
      <p:sp>
        <p:nvSpPr>
          <p:cNvPr id="642" name="Shape 642"/>
          <p:cNvSpPr/>
          <p:nvPr/>
        </p:nvSpPr>
        <p:spPr bwMode="gray">
          <a:xfrm>
            <a:off x="4089943" y="4564346"/>
            <a:ext cx="777457" cy="434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b" anchorCtr="0">
            <a:spAutoFit/>
          </a:bodyPr>
          <a:lstStyle>
            <a:lvl1pPr>
              <a:defRPr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defTabSz="1828754">
              <a:lnSpc>
                <a:spcPct val="90000"/>
              </a:lnSpc>
              <a:defRPr/>
            </a:pPr>
            <a:r>
              <a:rPr sz="2400" b="1">
                <a:solidFill>
                  <a:schemeClr val="tx2"/>
                </a:solidFill>
                <a:latin typeface="+mn-lt"/>
              </a:rPr>
              <a:t>HDFS</a:t>
            </a:r>
          </a:p>
        </p:txBody>
      </p:sp>
      <p:sp>
        <p:nvSpPr>
          <p:cNvPr id="645" name="Shape 645"/>
          <p:cNvSpPr/>
          <p:nvPr/>
        </p:nvSpPr>
        <p:spPr bwMode="gray">
          <a:xfrm>
            <a:off x="5674685" y="5539724"/>
            <a:ext cx="633786" cy="471752"/>
          </a:xfrm>
          <a:prstGeom prst="rightArrow">
            <a:avLst>
              <a:gd name="adj1" fmla="val 32000"/>
              <a:gd name="adj2" fmla="val 67302"/>
            </a:avLst>
          </a:prstGeom>
          <a:solidFill>
            <a:srgbClr val="181D2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1828754">
              <a:defRPr/>
            </a:pPr>
            <a:endParaRPr sz="1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0" name="Shape 650"/>
          <p:cNvSpPr/>
          <p:nvPr/>
        </p:nvSpPr>
        <p:spPr bwMode="gray">
          <a:xfrm>
            <a:off x="17827071" y="5537806"/>
            <a:ext cx="633786" cy="471752"/>
          </a:xfrm>
          <a:prstGeom prst="rightArrow">
            <a:avLst>
              <a:gd name="adj1" fmla="val 32000"/>
              <a:gd name="adj2" fmla="val 67302"/>
            </a:avLst>
          </a:prstGeom>
          <a:solidFill>
            <a:srgbClr val="181D2D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1828754">
              <a:defRPr/>
            </a:pPr>
            <a:endParaRPr sz="1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1" name="Shape 651"/>
          <p:cNvSpPr/>
          <p:nvPr/>
        </p:nvSpPr>
        <p:spPr bwMode="gray">
          <a:xfrm>
            <a:off x="18685930" y="3960810"/>
            <a:ext cx="3218688" cy="6583680"/>
          </a:xfrm>
          <a:prstGeom prst="rect">
            <a:avLst/>
          </a:prstGeom>
          <a:noFill/>
          <a:ln w="19050" cap="flat">
            <a:solidFill>
              <a:schemeClr val="accent3"/>
            </a:solidFill>
            <a:prstDash val="sysDash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1828754">
              <a:defRPr/>
            </a:pPr>
            <a:endParaRPr sz="18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07" name="pasted-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 bwMode="gray">
          <a:xfrm>
            <a:off x="19105235" y="8991119"/>
            <a:ext cx="2269650" cy="118211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08" name="pasted-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 bwMode="gray">
          <a:xfrm>
            <a:off x="19105235" y="6884067"/>
            <a:ext cx="2438402" cy="128172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09" name="pasted-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 bwMode="gray">
          <a:xfrm>
            <a:off x="19105235" y="8216590"/>
            <a:ext cx="2269650" cy="8253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10" name="pasted-im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 bwMode="gray">
          <a:xfrm>
            <a:off x="19514811" y="5770506"/>
            <a:ext cx="1290206" cy="11611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649" name="Group 649"/>
          <p:cNvGrpSpPr/>
          <p:nvPr/>
        </p:nvGrpSpPr>
        <p:grpSpPr bwMode="gray">
          <a:xfrm>
            <a:off x="19105234" y="4083580"/>
            <a:ext cx="2269649" cy="1514327"/>
            <a:chOff x="0" y="0"/>
            <a:chExt cx="2269647" cy="1514325"/>
          </a:xfrm>
        </p:grpSpPr>
        <p:pic>
          <p:nvPicPr>
            <p:cNvPr id="647" name="pasted-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 bwMode="gray">
            <a:xfrm>
              <a:off x="0" y="0"/>
              <a:ext cx="2269647" cy="1430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8" name="Shape 648"/>
            <p:cNvSpPr/>
            <p:nvPr/>
          </p:nvSpPr>
          <p:spPr bwMode="gray">
            <a:xfrm>
              <a:off x="1134823" y="1026692"/>
              <a:ext cx="981037" cy="487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181D2D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pPr defTabSz="1828754">
                <a:defRPr/>
              </a:pPr>
              <a:r>
                <a:rPr sz="2502"/>
                <a:t>POJO</a:t>
              </a:r>
            </a:p>
          </p:txBody>
        </p:sp>
      </p:grpSp>
      <p:sp>
        <p:nvSpPr>
          <p:cNvPr id="652" name="Shape 652"/>
          <p:cNvSpPr/>
          <p:nvPr/>
        </p:nvSpPr>
        <p:spPr bwMode="gray">
          <a:xfrm>
            <a:off x="19137106" y="3094965"/>
            <a:ext cx="2316340" cy="76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b" anchorCtr="1">
            <a:spAutoFit/>
          </a:bodyPr>
          <a:lstStyle/>
          <a:p>
            <a:pPr algn="ctr" defTabSz="1828754">
              <a:lnSpc>
                <a:spcPct val="90000"/>
              </a:lnSpc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b="1" dirty="0">
                <a:solidFill>
                  <a:schemeClr val="tx2"/>
                </a:solidFill>
                <a:cs typeface="Futura"/>
                <a:sym typeface="Futura"/>
              </a:rPr>
              <a:t>Production</a:t>
            </a:r>
          </a:p>
          <a:p>
            <a:pPr algn="ctr" defTabSz="1828754">
              <a:lnSpc>
                <a:spcPct val="90000"/>
              </a:lnSpc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00" b="1" dirty="0">
                <a:solidFill>
                  <a:schemeClr val="tx2"/>
                </a:solidFill>
                <a:cs typeface="Futura"/>
                <a:sym typeface="Futura"/>
              </a:rPr>
              <a:t>Environments</a:t>
            </a:r>
          </a:p>
        </p:txBody>
      </p:sp>
      <p:sp>
        <p:nvSpPr>
          <p:cNvPr id="74" name="Title 3">
            <a:extLst>
              <a:ext uri="{FF2B5EF4-FFF2-40B4-BE49-F238E27FC236}">
                <a16:creationId xmlns:a16="http://schemas.microsoft.com/office/drawing/2014/main" id="{795BA87A-470B-1B48-819E-824D96BF0E70}"/>
              </a:ext>
            </a:extLst>
          </p:cNvPr>
          <p:cNvSpPr txBox="1">
            <a:spLocks/>
          </p:cNvSpPr>
          <p:nvPr/>
        </p:nvSpPr>
        <p:spPr bwMode="gray">
          <a:xfrm>
            <a:off x="3874138" y="348366"/>
            <a:ext cx="18243176" cy="1607624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828754">
              <a:defRPr/>
            </a:pPr>
            <a:endParaRPr lang="en-US" sz="8800" b="1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62" name="H2O Machine Learning Features">
            <a:extLst>
              <a:ext uri="{FF2B5EF4-FFF2-40B4-BE49-F238E27FC236}">
                <a16:creationId xmlns:a16="http://schemas.microsoft.com/office/drawing/2014/main" id="{815CE084-4EAF-8B4E-ABF3-6BAEBEEE03FE}"/>
              </a:ext>
            </a:extLst>
          </p:cNvPr>
          <p:cNvSpPr txBox="1">
            <a:spLocks/>
          </p:cNvSpPr>
          <p:nvPr/>
        </p:nvSpPr>
        <p:spPr>
          <a:xfrm>
            <a:off x="765965" y="133467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1pPr>
            <a:lvl2pPr marL="0" marR="0" indent="2286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solidFill>
                  <a:srgbClr val="000000"/>
                </a:solidFill>
                <a:uFillTx/>
                <a:latin typeface="Futura Bold"/>
                <a:ea typeface="Futura Bold"/>
                <a:cs typeface="Futura Bold"/>
                <a:sym typeface="Futura Bold"/>
              </a:defRPr>
            </a:lvl2pPr>
            <a:lvl3pPr marL="0" marR="0" indent="4572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solidFill>
                  <a:srgbClr val="000000"/>
                </a:solidFill>
                <a:uFillTx/>
                <a:latin typeface="Futura Bold"/>
                <a:ea typeface="Futura Bold"/>
                <a:cs typeface="Futura Bold"/>
                <a:sym typeface="Futura Bold"/>
              </a:defRPr>
            </a:lvl3pPr>
            <a:lvl4pPr marL="0" marR="0" indent="6858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solidFill>
                  <a:srgbClr val="000000"/>
                </a:solidFill>
                <a:uFillTx/>
                <a:latin typeface="Futura Bold"/>
                <a:ea typeface="Futura Bold"/>
                <a:cs typeface="Futura Bold"/>
                <a:sym typeface="Futura Bold"/>
              </a:defRPr>
            </a:lvl4pPr>
            <a:lvl5pPr marL="0" marR="0" indent="9144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solidFill>
                  <a:srgbClr val="000000"/>
                </a:solidFill>
                <a:uFillTx/>
                <a:latin typeface="Futura Bold"/>
                <a:ea typeface="Futura Bold"/>
                <a:cs typeface="Futura Bold"/>
                <a:sym typeface="Futura Bold"/>
              </a:defRPr>
            </a:lvl5pPr>
            <a:lvl6pPr marL="0" marR="0" indent="11430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solidFill>
                  <a:srgbClr val="000000"/>
                </a:solidFill>
                <a:uFillTx/>
                <a:latin typeface="Futura Bold"/>
                <a:ea typeface="Futura Bold"/>
                <a:cs typeface="Futura Bold"/>
                <a:sym typeface="Futura Bold"/>
              </a:defRPr>
            </a:lvl6pPr>
            <a:lvl7pPr marL="0" marR="0" indent="13716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solidFill>
                  <a:srgbClr val="000000"/>
                </a:solidFill>
                <a:uFillTx/>
                <a:latin typeface="Futura Bold"/>
                <a:ea typeface="Futura Bold"/>
                <a:cs typeface="Futura Bold"/>
                <a:sym typeface="Futura Bold"/>
              </a:defRPr>
            </a:lvl7pPr>
            <a:lvl8pPr marL="0" marR="0" indent="16002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solidFill>
                  <a:srgbClr val="000000"/>
                </a:solidFill>
                <a:uFillTx/>
                <a:latin typeface="Futura Bold"/>
                <a:ea typeface="Futura Bold"/>
                <a:cs typeface="Futura Bold"/>
                <a:sym typeface="Futura Bold"/>
              </a:defRPr>
            </a:lvl8pPr>
            <a:lvl9pPr marL="0" marR="0" indent="18288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solidFill>
                  <a:srgbClr val="000000"/>
                </a:solidFill>
                <a:uFillTx/>
                <a:latin typeface="Futura Bold"/>
                <a:ea typeface="Futura Bold"/>
                <a:cs typeface="Futura Bold"/>
                <a:sym typeface="Futura Bold"/>
              </a:defRPr>
            </a:lvl9pPr>
          </a:lstStyle>
          <a:p>
            <a:pPr hangingPunct="1"/>
            <a:r>
              <a:rPr lang="en-US" dirty="0"/>
              <a:t>Machine Learning at Scale</a:t>
            </a:r>
          </a:p>
        </p:txBody>
      </p:sp>
    </p:spTree>
    <p:extLst>
      <p:ext uri="{BB962C8B-B14F-4D97-AF65-F5344CB8AC3E}">
        <p14:creationId xmlns:p14="http://schemas.microsoft.com/office/powerpoint/2010/main" val="62172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H2O’s AutoML"/>
          <p:cNvSpPr txBox="1"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H2O’s AutoML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H2O AutoML (v3.26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AutoML (v3.26)</a:t>
            </a:r>
          </a:p>
        </p:txBody>
      </p:sp>
      <p:sp>
        <p:nvSpPr>
          <p:cNvPr id="293" name="Cartesian grid search or random grid search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/>
          <a:p>
            <a:pPr>
              <a:spcBef>
                <a:spcPts val="1500"/>
              </a:spcBef>
              <a:defRPr sz="4000"/>
            </a:pPr>
            <a:r>
              <a:rPr>
                <a:solidFill>
                  <a:srgbClr val="DCDEE0"/>
                </a:solidFill>
              </a:rPr>
              <a:t>Cartesian grid search or </a:t>
            </a:r>
            <a:r>
              <a:t>random grid search</a:t>
            </a:r>
          </a:p>
          <a:p>
            <a:pPr>
              <a:spcBef>
                <a:spcPts val="1500"/>
              </a:spcBef>
              <a:defRPr sz="4000">
                <a:solidFill>
                  <a:srgbClr val="DCDEE0"/>
                </a:solidFill>
              </a:defRPr>
            </a:pPr>
            <a:r>
              <a:t>Bayesian Hyperparameter Optimization</a:t>
            </a:r>
          </a:p>
          <a:p>
            <a:pPr>
              <a:spcBef>
                <a:spcPts val="1500"/>
              </a:spcBef>
              <a:defRPr sz="4000"/>
            </a:pPr>
            <a:r>
              <a:t>Individual models can be tuned using a validation set</a:t>
            </a:r>
          </a:p>
        </p:txBody>
      </p:sp>
      <p:sp>
        <p:nvSpPr>
          <p:cNvPr id="294" name="Data Preprocessing"/>
          <p:cNvSpPr txBox="1">
            <a:spLocks noGrp="1"/>
          </p:cNvSpPr>
          <p:nvPr>
            <p:ph type="body" idx="15"/>
          </p:nvPr>
        </p:nvSpPr>
        <p:spPr>
          <a:xfrm>
            <a:off x="842454" y="2473040"/>
            <a:ext cx="7552247" cy="3103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indent="0" algn="ctr">
              <a:spcBef>
                <a:spcPts val="1900"/>
              </a:spcBef>
              <a:buSzTx/>
              <a:buFontTx/>
              <a:buNone/>
              <a:defRPr sz="8000"/>
            </a:lvl1pPr>
          </a:lstStyle>
          <a:p>
            <a:r>
              <a:t>Data Preprocessing</a:t>
            </a:r>
          </a:p>
        </p:txBody>
      </p:sp>
      <p:sp>
        <p:nvSpPr>
          <p:cNvPr id="295" name="Model Generation"/>
          <p:cNvSpPr txBox="1">
            <a:spLocks noGrp="1"/>
          </p:cNvSpPr>
          <p:nvPr>
            <p:ph type="body" idx="16"/>
          </p:nvPr>
        </p:nvSpPr>
        <p:spPr>
          <a:xfrm>
            <a:off x="842455" y="6018523"/>
            <a:ext cx="7552246" cy="30982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r>
              <a:t>Model</a:t>
            </a:r>
            <a:br/>
            <a:r>
              <a:t>Generation</a:t>
            </a:r>
          </a:p>
        </p:txBody>
      </p:sp>
      <p:sp>
        <p:nvSpPr>
          <p:cNvPr id="296" name="Ensembles"/>
          <p:cNvSpPr txBox="1">
            <a:spLocks noGrp="1"/>
          </p:cNvSpPr>
          <p:nvPr>
            <p:ph type="body" idx="17"/>
          </p:nvPr>
        </p:nvSpPr>
        <p:spPr>
          <a:xfrm>
            <a:off x="842454" y="9609604"/>
            <a:ext cx="7552247" cy="31030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indent="0" algn="ctr">
              <a:spcBef>
                <a:spcPts val="1900"/>
              </a:spcBef>
              <a:buSzTx/>
              <a:buFontTx/>
              <a:buNone/>
              <a:defRPr sz="8000"/>
            </a:lvl1pPr>
          </a:lstStyle>
          <a:p>
            <a:r>
              <a:t>Ensembles</a:t>
            </a:r>
          </a:p>
        </p:txBody>
      </p:sp>
      <p:sp>
        <p:nvSpPr>
          <p:cNvPr id="297" name="Imputation, one-hot encoding, standardization…"/>
          <p:cNvSpPr txBox="1"/>
          <p:nvPr/>
        </p:nvSpPr>
        <p:spPr>
          <a:xfrm>
            <a:off x="9385297" y="2473040"/>
            <a:ext cx="13925864" cy="3103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Imputation, one-hot encoding, standardization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DCDEE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Feature selection and/or feature extraction (e.g. PCA)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DCDEE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Count/Label/Target encoding of categorical features</a:t>
            </a:r>
          </a:p>
        </p:txBody>
      </p:sp>
      <p:sp>
        <p:nvSpPr>
          <p:cNvPr id="298" name="Ensembles often out-perform individual models:…"/>
          <p:cNvSpPr txBox="1"/>
          <p:nvPr/>
        </p:nvSpPr>
        <p:spPr>
          <a:xfrm>
            <a:off x="9385297" y="9356767"/>
            <a:ext cx="13925864" cy="345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DCDEE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Ensembles often out-perform individual models: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Stacking / Super Learning (Wolpert, Breiman)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DCDEE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Ensemble Selection (Caruana)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What is H2O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What is H2O?</a:t>
            </a:r>
          </a:p>
        </p:txBody>
      </p:sp>
      <p:sp>
        <p:nvSpPr>
          <p:cNvPr id="217" name="H2O.ai, the company"/>
          <p:cNvSpPr txBox="1"/>
          <p:nvPr/>
        </p:nvSpPr>
        <p:spPr>
          <a:xfrm>
            <a:off x="486855" y="6791040"/>
            <a:ext cx="7552246" cy="3103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 algn="ctr" defTabSz="914400">
              <a:spcBef>
                <a:spcPts val="1900"/>
              </a:spcBef>
              <a:defRPr sz="70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H2O.ai, the company</a:t>
            </a:r>
          </a:p>
        </p:txBody>
      </p:sp>
      <p:sp>
        <p:nvSpPr>
          <p:cNvPr id="218" name="H2O, the platform"/>
          <p:cNvSpPr txBox="1"/>
          <p:nvPr/>
        </p:nvSpPr>
        <p:spPr>
          <a:xfrm>
            <a:off x="486855" y="10133323"/>
            <a:ext cx="7552246" cy="3098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>
            <a:lvl1pPr algn="ctr" defTabSz="914400">
              <a:spcBef>
                <a:spcPts val="1900"/>
              </a:spcBef>
              <a:defRPr sz="70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H2O, the platform</a:t>
            </a:r>
          </a:p>
        </p:txBody>
      </p:sp>
      <p:sp>
        <p:nvSpPr>
          <p:cNvPr id="219" name="Founded in 2012…"/>
          <p:cNvSpPr txBox="1"/>
          <p:nvPr/>
        </p:nvSpPr>
        <p:spPr>
          <a:xfrm>
            <a:off x="9029697" y="6943440"/>
            <a:ext cx="14281464" cy="2798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Founded in 2012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Advised by Stanford Professors Hastie, Tibshirani &amp; Boyd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Headquarters: Mountain View, California, USA</a:t>
            </a:r>
          </a:p>
        </p:txBody>
      </p:sp>
      <p:pic>
        <p:nvPicPr>
          <p:cNvPr id="220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3257" y="295261"/>
            <a:ext cx="26716212" cy="674826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Open Source Software (Apache 2.0 Licensed)…"/>
          <p:cNvSpPr txBox="1"/>
          <p:nvPr/>
        </p:nvSpPr>
        <p:spPr>
          <a:xfrm>
            <a:off x="9029697" y="10283304"/>
            <a:ext cx="13773464" cy="2798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Open Source Software (Apache 2.0 Licensed)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R, Python, Scala, Java and Web Interfaces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Distributed Machine Learning Algorithms for Big Data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40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 flipH="1">
            <a:off x="8341117" y="7218265"/>
            <a:ext cx="1" cy="6002435"/>
          </a:xfrm>
          <a:prstGeom prst="line">
            <a:avLst/>
          </a:prstGeom>
          <a:ln w="114300">
            <a:solidFill>
              <a:srgbClr val="FBE91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>
            <a:off x="9080500" y="995502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andom Grid Search &amp; Stac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Random Grid Search &amp; Stacking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260AC0-8407-004A-8B9C-EB41A3797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685800" lvl="1" indent="-685800">
              <a:lnSpc>
                <a:spcPct val="150000"/>
              </a:lnSpc>
              <a:spcBef>
                <a:spcPts val="1500"/>
              </a:spcBef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sz="4400" dirty="0"/>
              <a:t>Random Grid Search combined with Stacked Ensembles is a powerful combination and scales well</a:t>
            </a:r>
            <a:br>
              <a:rPr lang="en-US" sz="4400" dirty="0"/>
            </a:br>
            <a:endParaRPr lang="en-US" sz="4400" dirty="0"/>
          </a:p>
          <a:p>
            <a:pPr marL="685800" lvl="1" indent="-685800">
              <a:lnSpc>
                <a:spcPct val="150000"/>
              </a:lnSpc>
              <a:spcBef>
                <a:spcPts val="1500"/>
              </a:spcBef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sz="4400" dirty="0"/>
              <a:t>Ensembles perform particularly well if the models they are based on </a:t>
            </a:r>
          </a:p>
          <a:p>
            <a:pPr marL="2101850" lvl="3" indent="-1143000">
              <a:lnSpc>
                <a:spcPct val="150000"/>
              </a:lnSpc>
              <a:spcBef>
                <a:spcPts val="1500"/>
              </a:spcBef>
              <a:buFont typeface="+mj-lt"/>
              <a:buAutoNum type="arabicPeriod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sz="4400" dirty="0"/>
              <a:t>are individually strong</a:t>
            </a:r>
          </a:p>
          <a:p>
            <a:pPr marL="2101850" lvl="3" indent="-1143000">
              <a:lnSpc>
                <a:spcPct val="150000"/>
              </a:lnSpc>
              <a:spcBef>
                <a:spcPts val="1500"/>
              </a:spcBef>
              <a:buFont typeface="+mj-lt"/>
              <a:buAutoNum type="arabicPeriod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sz="4400" dirty="0"/>
              <a:t>make uncorrelated errors</a:t>
            </a:r>
            <a:br>
              <a:rPr lang="en-US" sz="4400" dirty="0"/>
            </a:br>
            <a:endParaRPr lang="en-US" sz="4400" dirty="0"/>
          </a:p>
          <a:p>
            <a:pPr marL="685800" lvl="1" indent="-685800">
              <a:lnSpc>
                <a:spcPct val="150000"/>
              </a:lnSpc>
              <a:spcBef>
                <a:spcPts val="1500"/>
              </a:spcBef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sz="4400" dirty="0"/>
              <a:t>Stacking uses a second-level meta-learning algorithm to find the optimal combination of base learners </a:t>
            </a:r>
          </a:p>
          <a:p>
            <a:pPr marL="685800" lvl="1" indent="-685800">
              <a:lnSpc>
                <a:spcPct val="150000"/>
              </a:lnSpc>
              <a:spcBef>
                <a:spcPts val="1500"/>
              </a:spcBef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lang="en-US" sz="4400" dirty="0"/>
          </a:p>
          <a:p>
            <a:pPr marL="685800" lvl="1" indent="-685800">
              <a:lnSpc>
                <a:spcPct val="150000"/>
              </a:lnSpc>
              <a:spcBef>
                <a:spcPts val="1500"/>
              </a:spcBef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lang="en-US" sz="4400" dirty="0"/>
          </a:p>
          <a:p>
            <a:pPr>
              <a:lnSpc>
                <a:spcPct val="150000"/>
              </a:lnSpc>
              <a:spcBef>
                <a:spcPts val="1500"/>
              </a:spcBef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lang="en-US" sz="4400" dirty="0"/>
          </a:p>
          <a:p>
            <a:pPr>
              <a:lnSpc>
                <a:spcPct val="150000"/>
              </a:lnSpc>
            </a:pPr>
            <a:endParaRPr lang="en-US" sz="4000" dirty="0"/>
          </a:p>
        </p:txBody>
      </p:sp>
      <p:sp>
        <p:nvSpPr>
          <p:cNvPr id="301" name="Random Grid Search combined with Stacked Ensembles is a powerful combination.…"/>
          <p:cNvSpPr txBox="1"/>
          <p:nvPr/>
        </p:nvSpPr>
        <p:spPr>
          <a:xfrm>
            <a:off x="2246701" y="3101846"/>
            <a:ext cx="19890598" cy="10614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defTabSz="914400">
              <a:spcBef>
                <a:spcPts val="1500"/>
              </a:spcBef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H2O Auto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AutoML</a:t>
            </a:r>
          </a:p>
        </p:txBody>
      </p:sp>
      <p:sp>
        <p:nvSpPr>
          <p:cNvPr id="304" name="Basic data pre-processing (as in all H2O algos).…"/>
          <p:cNvSpPr txBox="1"/>
          <p:nvPr/>
        </p:nvSpPr>
        <p:spPr>
          <a:xfrm>
            <a:off x="1385234" y="2819038"/>
            <a:ext cx="20800732" cy="9855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lvl="1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Basic data pre-processing </a:t>
            </a:r>
            <a:endParaRPr lang="en-US" sz="4400" dirty="0"/>
          </a:p>
          <a:p>
            <a:pPr marL="685800" lvl="1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Trains a random grid of GBMs, DNNs, GLMs, etc. using a carefully chosen hyper-parameter space</a:t>
            </a:r>
          </a:p>
          <a:p>
            <a:pPr marL="685800" lvl="1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Individual models are tuned using cross-validation</a:t>
            </a:r>
          </a:p>
          <a:p>
            <a:pPr marL="685800" lvl="1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Two Stacked Ensembles are trained (“All Models” ensemble &amp; a lightweight “Best of Family” ensemble)</a:t>
            </a:r>
          </a:p>
          <a:p>
            <a:pPr marL="685800" lvl="1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Returns a sorted “Leaderboard” of all models</a:t>
            </a:r>
          </a:p>
          <a:p>
            <a:pPr marL="685800" lvl="1" indent="-685800" defTabSz="914400">
              <a:lnSpc>
                <a:spcPct val="150000"/>
              </a:lnSpc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400" dirty="0"/>
              <a:t>All models can be easily exported to production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H2O AutoML in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AutoML in Python</a:t>
            </a:r>
          </a:p>
        </p:txBody>
      </p:sp>
      <p:pic>
        <p:nvPicPr>
          <p:cNvPr id="308" name="Screen Shot 2018-02-26 at 10.29.34 PM.png" descr="Screen Shot 2018-02-26 at 10.29.3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65" y="2312695"/>
            <a:ext cx="23156870" cy="10994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H2O AutoML in 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AutoML in R</a:t>
            </a:r>
          </a:p>
        </p:txBody>
      </p:sp>
      <p:pic>
        <p:nvPicPr>
          <p:cNvPr id="311" name="Screen Shot 2018-02-26 at 10.28.45 PM.png" descr="Screen Shot 2018-02-26 at 10.28.4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65" y="2429468"/>
            <a:ext cx="23156870" cy="10823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H2O AutoML in Flow GU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AutoML in Flow GUI</a:t>
            </a:r>
          </a:p>
        </p:txBody>
      </p:sp>
      <p:pic>
        <p:nvPicPr>
          <p:cNvPr id="314" name="Screen Shot 2018-07-22 at 9.57.33 PM.png" descr="Screen Shot 2018-07-22 at 9.57.3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91" y="1739658"/>
            <a:ext cx="17306018" cy="1159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H2O AutoML Leaderbo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AutoML Leaderboard</a:t>
            </a:r>
          </a:p>
        </p:txBody>
      </p:sp>
      <p:sp>
        <p:nvSpPr>
          <p:cNvPr id="317" name="Example Leaderboard for binary classification…"/>
          <p:cNvSpPr txBox="1">
            <a:spLocks noGrp="1"/>
          </p:cNvSpPr>
          <p:nvPr>
            <p:ph type="body" sz="quarter" idx="1"/>
          </p:nvPr>
        </p:nvSpPr>
        <p:spPr>
          <a:xfrm>
            <a:off x="15493173" y="5412184"/>
            <a:ext cx="8379485" cy="5995295"/>
          </a:xfrm>
          <a:prstGeom prst="rect">
            <a:avLst/>
          </a:prstGeom>
        </p:spPr>
        <p:txBody>
          <a:bodyPr/>
          <a:lstStyle/>
          <a:p>
            <a:pPr marL="0" indent="0" algn="ctr" defTabSz="859536">
              <a:spcBef>
                <a:spcPts val="1200"/>
              </a:spcBef>
              <a:buSzTx/>
              <a:buFontTx/>
              <a:buNone/>
              <a:defRPr sz="6110" i="1">
                <a:solidFill>
                  <a:srgbClr val="A6AAA9"/>
                </a:solidFill>
              </a:defRPr>
            </a:pPr>
            <a:endParaRPr dirty="0"/>
          </a:p>
          <a:p>
            <a:pPr marL="0" indent="0" algn="ctr" defTabSz="859536">
              <a:spcBef>
                <a:spcPts val="1200"/>
              </a:spcBef>
              <a:buSzTx/>
              <a:buFontTx/>
              <a:buNone/>
              <a:defRPr sz="6110">
                <a:solidFill>
                  <a:srgbClr val="A6AAA9"/>
                </a:solidFill>
              </a:defRPr>
            </a:pPr>
            <a:r>
              <a:rPr dirty="0"/>
              <a:t>Example Leaderboard for binary classification</a:t>
            </a:r>
          </a:p>
          <a:p>
            <a:pPr marL="0" indent="0" algn="ctr" defTabSz="859536">
              <a:spcBef>
                <a:spcPts val="1200"/>
              </a:spcBef>
              <a:buSzTx/>
              <a:buFontTx/>
              <a:buNone/>
              <a:defRPr sz="6110">
                <a:solidFill>
                  <a:srgbClr val="A6AAA9"/>
                </a:solidFill>
              </a:defRPr>
            </a:pPr>
            <a:r>
              <a:rPr dirty="0"/>
              <a:t>(Higgs 10k)</a:t>
            </a:r>
          </a:p>
        </p:txBody>
      </p:sp>
      <p:pic>
        <p:nvPicPr>
          <p:cNvPr id="318" name="Screen Shot 2019-01-28 at 9.28.59 PM.png" descr="Screen Shot 2019-01-28 at 9.28.5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2" y="2197520"/>
            <a:ext cx="8945871" cy="11326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 Shot 2019-01-28 at 9.30.35 PM.png" descr="Screen Shot 2019-01-28 at 9.30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541" y="2197520"/>
            <a:ext cx="5464918" cy="11326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 Shot 2019-10-22 at 1.11.14 AM.png" descr="Screen Shot 2019-10-22 at 1.11.14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2029" y="2821715"/>
            <a:ext cx="3201772" cy="3157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AutoML Benchma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AutoML Benchmarks</a:t>
            </a:r>
          </a:p>
        </p:txBody>
      </p:sp>
      <p:pic>
        <p:nvPicPr>
          <p:cNvPr id="343" name="Screen Shot 2019-07-11 at 12.51.59 AM.png" descr="Screen Shot 2019-07-11 at 12.51.5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825" y="3038772"/>
            <a:ext cx="17054350" cy="696744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ICML/arXiv paper ⬇️ https://tinyurl.com/automlbenchmark"/>
          <p:cNvSpPr txBox="1"/>
          <p:nvPr/>
        </p:nvSpPr>
        <p:spPr>
          <a:xfrm>
            <a:off x="4245678" y="11062333"/>
            <a:ext cx="15892644" cy="1422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pPr algn="ctr" defTabSz="896111">
              <a:defRPr sz="3822" spc="358">
                <a:solidFill>
                  <a:srgbClr val="A6AAA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ICML/arXiv paper </a:t>
            </a:r>
            <a:r>
              <a:rPr sz="4410" spc="413"/>
              <a:t>⬇️ </a:t>
            </a:r>
            <a:r>
              <a:t>https://tinyurl.com/automlbenchmark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AutoML Benchma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AutoML Benchmarks</a:t>
            </a:r>
          </a:p>
        </p:txBody>
      </p:sp>
      <p:pic>
        <p:nvPicPr>
          <p:cNvPr id="353" name="Screen Shot 2019-10-21 at 8.14.14 PM.png" descr="Screen Shot 2019-10-21 at 8.14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816" y="2770343"/>
            <a:ext cx="13720368" cy="9129813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https://youtu.be/WlXhpXv9kDU"/>
          <p:cNvSpPr txBox="1"/>
          <p:nvPr/>
        </p:nvSpPr>
        <p:spPr>
          <a:xfrm>
            <a:off x="6497944" y="12268827"/>
            <a:ext cx="11388112" cy="1321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ctr" defTabSz="914400">
              <a:defRPr sz="3900" spc="365">
                <a:solidFill>
                  <a:srgbClr val="A6AAA9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https://youtu.be/WlXhpXv9kDU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H2O AutoML Road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AutoML Roadmap</a:t>
            </a:r>
          </a:p>
        </p:txBody>
      </p:sp>
      <p:sp>
        <p:nvSpPr>
          <p:cNvPr id="334" name="Automatic target encoding of high cardinality categorical cols…"/>
          <p:cNvSpPr txBox="1"/>
          <p:nvPr/>
        </p:nvSpPr>
        <p:spPr>
          <a:xfrm>
            <a:off x="1479740" y="2188271"/>
            <a:ext cx="21698165" cy="1107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indent="-685800" defTabSz="914400">
              <a:lnSpc>
                <a:spcPct val="200000"/>
              </a:lnSpc>
              <a:spcBef>
                <a:spcPts val="1500"/>
              </a:spcBef>
              <a:buSzPct val="100000"/>
              <a:buFont typeface="Arial"/>
              <a:buChar char="•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000" dirty="0"/>
              <a:t>Automatic target encoding of high cardinality categorical cols</a:t>
            </a:r>
          </a:p>
          <a:p>
            <a:pPr marL="685800" indent="-685800" defTabSz="914400">
              <a:lnSpc>
                <a:spcPct val="200000"/>
              </a:lnSpc>
              <a:spcBef>
                <a:spcPts val="1500"/>
              </a:spcBef>
              <a:buSzPct val="100000"/>
              <a:buFont typeface="Arial"/>
              <a:buChar char="•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000" dirty="0"/>
              <a:t>Better support for wide datasets via feature selection/extraction </a:t>
            </a:r>
          </a:p>
          <a:p>
            <a:pPr marL="685800" indent="-685800" defTabSz="914400">
              <a:lnSpc>
                <a:spcPct val="200000"/>
              </a:lnSpc>
              <a:spcBef>
                <a:spcPts val="1500"/>
              </a:spcBef>
              <a:buSzPct val="100000"/>
              <a:buFont typeface="Arial"/>
              <a:buChar char="•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000" dirty="0"/>
              <a:t>Support text input directly via Word2Vec</a:t>
            </a:r>
          </a:p>
          <a:p>
            <a:pPr marL="685800" indent="-685800" defTabSz="914400">
              <a:lnSpc>
                <a:spcPct val="200000"/>
              </a:lnSpc>
              <a:spcBef>
                <a:spcPts val="1500"/>
              </a:spcBef>
              <a:buSzPct val="100000"/>
              <a:buFont typeface="Arial"/>
              <a:buChar char="•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000" dirty="0"/>
              <a:t>Variable importance for Stacked Ensembles</a:t>
            </a:r>
          </a:p>
          <a:p>
            <a:pPr marL="685800" indent="-685800" defTabSz="914400">
              <a:lnSpc>
                <a:spcPct val="200000"/>
              </a:lnSpc>
              <a:spcBef>
                <a:spcPts val="1500"/>
              </a:spcBef>
              <a:buSzPct val="100000"/>
              <a:buFont typeface="Arial"/>
              <a:buChar char="•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000" dirty="0"/>
              <a:t>Improvements to the models we train based on benchmarking </a:t>
            </a:r>
          </a:p>
          <a:p>
            <a:pPr marL="685800" indent="-685800" defTabSz="914400">
              <a:lnSpc>
                <a:spcPct val="200000"/>
              </a:lnSpc>
              <a:spcBef>
                <a:spcPts val="1500"/>
              </a:spcBef>
              <a:buSzPct val="100000"/>
              <a:buFont typeface="Arial"/>
              <a:buChar char="•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000" dirty="0"/>
              <a:t>Fully customizable model list (grid space, etc</a:t>
            </a:r>
            <a:r>
              <a:rPr lang="en-US" sz="4000" dirty="0"/>
              <a:t>.</a:t>
            </a:r>
            <a:r>
              <a:rPr sz="4000" dirty="0"/>
              <a:t>)</a:t>
            </a:r>
          </a:p>
          <a:p>
            <a:pPr marL="685800" indent="-685800" defTabSz="914400">
              <a:lnSpc>
                <a:spcPct val="200000"/>
              </a:lnSpc>
              <a:spcBef>
                <a:spcPts val="1500"/>
              </a:spcBef>
              <a:buSzPct val="100000"/>
              <a:buFont typeface="Arial"/>
              <a:buChar char="•"/>
              <a:defRPr sz="56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4000" dirty="0"/>
              <a:t>New algorithms: SVM, GAM</a:t>
            </a:r>
          </a:p>
        </p:txBody>
      </p:sp>
      <p:pic>
        <p:nvPicPr>
          <p:cNvPr id="335" name="58f9fc9d0ed2bdaf7c128325.png" descr="58f9fc9d0ed2bdaf7c1283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202" y="10714291"/>
            <a:ext cx="6370084" cy="478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Learn H2O AutoML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Learn H2O AutoML!</a:t>
            </a:r>
          </a:p>
        </p:txBody>
      </p:sp>
      <p:sp>
        <p:nvSpPr>
          <p:cNvPr id="357" name="Docs: https://tinyurl.com/h2o-automl-docs…"/>
          <p:cNvSpPr txBox="1"/>
          <p:nvPr/>
        </p:nvSpPr>
        <p:spPr>
          <a:xfrm>
            <a:off x="1545026" y="9280228"/>
            <a:ext cx="21293948" cy="3221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Docs: </a:t>
            </a:r>
            <a:r>
              <a:rPr u="sng">
                <a:hlinkClick r:id="rId2"/>
              </a:rPr>
              <a:t>https://tinyurl.com/h2o-automl-docs</a:t>
            </a:r>
            <a:r>
              <a:t> 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R &amp; Py tutorials: </a:t>
            </a:r>
            <a:r>
              <a:rPr u="sng">
                <a:hlinkClick r:id="rId3"/>
              </a:rPr>
              <a:t>https://tinyurl.com/h2o-automl-tutorials</a:t>
            </a:r>
            <a:r>
              <a:t> </a:t>
            </a:r>
          </a:p>
        </p:txBody>
      </p:sp>
      <p:pic>
        <p:nvPicPr>
          <p:cNvPr id="358" name="Screen Shot 2019-02-27 at 12.28.07 AM.png" descr="Screen Shot 2019-02-27 at 12.28.07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810" y="2693689"/>
            <a:ext cx="14706380" cy="6084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Agenda</a:t>
            </a:r>
          </a:p>
        </p:txBody>
      </p:sp>
      <p:sp>
        <p:nvSpPr>
          <p:cNvPr id="226" name="H2O Platform…"/>
          <p:cNvSpPr txBox="1"/>
          <p:nvPr/>
        </p:nvSpPr>
        <p:spPr>
          <a:xfrm>
            <a:off x="3314592" y="1883471"/>
            <a:ext cx="17754815" cy="1107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Automatic Machine Learning (</a:t>
            </a:r>
            <a:r>
              <a:rPr dirty="0" err="1"/>
              <a:t>AutoML</a:t>
            </a:r>
            <a:r>
              <a:rPr dirty="0"/>
              <a:t>)</a:t>
            </a:r>
            <a:endParaRPr lang="en-US" dirty="0"/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dirty="0"/>
              <a:t>Scalable ML with the H2O Platform</a:t>
            </a:r>
            <a:endParaRPr dirty="0"/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H2O </a:t>
            </a:r>
            <a:r>
              <a:rPr dirty="0" err="1"/>
              <a:t>AutoML</a:t>
            </a:r>
            <a:r>
              <a:rPr dirty="0"/>
              <a:t> Overview</a:t>
            </a:r>
          </a:p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Resources</a:t>
            </a:r>
          </a:p>
        </p:txBody>
      </p:sp>
      <p:pic>
        <p:nvPicPr>
          <p:cNvPr id="227" name="twitter-automation-robot.png" descr="twitter-automation-rob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540" y="8888015"/>
            <a:ext cx="6540501" cy="49403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lides ⬇️ https://tinyurl.com/h2o-meetups"/>
          <p:cNvSpPr txBox="1">
            <a:spLocks noGrp="1"/>
          </p:cNvSpPr>
          <p:nvPr>
            <p:ph type="body" sz="quarter" idx="1"/>
          </p:nvPr>
        </p:nvSpPr>
        <p:spPr>
          <a:xfrm>
            <a:off x="4952173" y="10833149"/>
            <a:ext cx="13494013" cy="1862834"/>
          </a:xfrm>
          <a:prstGeom prst="rect">
            <a:avLst/>
          </a:prstGeom>
        </p:spPr>
        <p:txBody>
          <a:bodyPr/>
          <a:lstStyle/>
          <a:p>
            <a:pPr marL="0" indent="0" algn="ctr" defTabSz="649223">
              <a:spcBef>
                <a:spcPts val="900"/>
              </a:spcBef>
              <a:buSzTx/>
              <a:buFontTx/>
              <a:buNone/>
              <a:defRPr sz="4615" i="1">
                <a:solidFill>
                  <a:srgbClr val="A6AAA9"/>
                </a:solidFill>
              </a:defRPr>
            </a:pPr>
            <a:endParaRPr/>
          </a:p>
          <a:p>
            <a:pPr marL="0" indent="0" algn="ctr" defTabSz="649223">
              <a:spcBef>
                <a:spcPts val="900"/>
              </a:spcBef>
              <a:buSzTx/>
              <a:buFontTx/>
              <a:buNone/>
              <a:defRPr sz="4615">
                <a:solidFill>
                  <a:srgbClr val="A6AAA9"/>
                </a:solidFill>
              </a:defRPr>
            </a:pPr>
            <a:r>
              <a:t>Slides ⬇️ </a:t>
            </a:r>
            <a:r>
              <a:rPr u="sng">
                <a:hlinkClick r:id="rId3"/>
              </a:rPr>
              <a:t>https://tinyurl.com/h2o-meetups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H2O 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Resources</a:t>
            </a:r>
          </a:p>
        </p:txBody>
      </p:sp>
      <p:sp>
        <p:nvSpPr>
          <p:cNvPr id="361" name="Documentation:  http://docs.h2o.ai…"/>
          <p:cNvSpPr txBox="1">
            <a:spLocks noGrp="1"/>
          </p:cNvSpPr>
          <p:nvPr>
            <p:ph type="body" idx="1"/>
          </p:nvPr>
        </p:nvSpPr>
        <p:spPr>
          <a:xfrm>
            <a:off x="1458743" y="3022600"/>
            <a:ext cx="21925920" cy="9407526"/>
          </a:xfrm>
          <a:prstGeom prst="rect">
            <a:avLst/>
          </a:prstGeom>
        </p:spPr>
        <p:txBody>
          <a:bodyPr/>
          <a:lstStyle/>
          <a:p>
            <a:pPr marL="672084" indent="-672084" defTabSz="896111">
              <a:spcBef>
                <a:spcPts val="1500"/>
              </a:spcBef>
              <a:defRPr sz="5782"/>
            </a:pPr>
            <a:r>
              <a:t>Documentation:  </a:t>
            </a:r>
            <a:r>
              <a:rPr u="sng">
                <a:hlinkClick r:id="rId2"/>
              </a:rPr>
              <a:t>http://docs.h2o.ai</a:t>
            </a:r>
          </a:p>
          <a:p>
            <a:pPr marL="672084" indent="-672084" defTabSz="896111">
              <a:spcBef>
                <a:spcPts val="1500"/>
              </a:spcBef>
              <a:defRPr sz="5782"/>
            </a:pPr>
            <a:r>
              <a:t>Tutorials:  </a:t>
            </a:r>
            <a:r>
              <a:rPr u="sng">
                <a:hlinkClick r:id="rId3"/>
              </a:rPr>
              <a:t>https://github.com/h2oai/h2o-tutorials</a:t>
            </a:r>
          </a:p>
          <a:p>
            <a:pPr marL="672084" indent="-672084" defTabSz="896111">
              <a:spcBef>
                <a:spcPts val="1500"/>
              </a:spcBef>
              <a:defRPr sz="5782"/>
            </a:pPr>
            <a:r>
              <a:t>Slidedecks:  </a:t>
            </a:r>
            <a:r>
              <a:rPr u="sng">
                <a:hlinkClick r:id="rId4"/>
              </a:rPr>
              <a:t>https://github.com/h2oai/h2o-meetups</a:t>
            </a:r>
          </a:p>
          <a:p>
            <a:pPr marL="672084" indent="-672084" defTabSz="896111">
              <a:spcBef>
                <a:spcPts val="1500"/>
              </a:spcBef>
              <a:defRPr sz="5782"/>
            </a:pPr>
            <a:r>
              <a:t>Videos:  </a:t>
            </a:r>
            <a:r>
              <a:rPr u="sng">
                <a:hlinkClick r:id="rId5"/>
              </a:rPr>
              <a:t>https://www.youtube.com/user/0xdata</a:t>
            </a:r>
          </a:p>
          <a:p>
            <a:pPr marL="672084" indent="-672084" defTabSz="896111">
              <a:spcBef>
                <a:spcPts val="1500"/>
              </a:spcBef>
              <a:defRPr sz="5782"/>
            </a:pPr>
            <a:r>
              <a:t>Stack Overflow:  </a:t>
            </a:r>
            <a:r>
              <a:rPr u="sng">
                <a:hlinkClick r:id="rId6"/>
              </a:rPr>
              <a:t>https://stackoverflow.com/tags/h2o</a:t>
            </a:r>
          </a:p>
          <a:p>
            <a:pPr marL="672084" indent="-672084" defTabSz="896111">
              <a:spcBef>
                <a:spcPts val="1500"/>
              </a:spcBef>
              <a:defRPr sz="5782"/>
            </a:pPr>
            <a:r>
              <a:t>Google Group:  </a:t>
            </a:r>
            <a:r>
              <a:rPr u="sng">
                <a:hlinkClick r:id="rId7"/>
              </a:rPr>
              <a:t>https://tinyurl.com/h2ostream</a:t>
            </a:r>
          </a:p>
          <a:p>
            <a:pPr marL="672084" indent="-672084" defTabSz="896111">
              <a:spcBef>
                <a:spcPts val="1500"/>
              </a:spcBef>
              <a:defRPr sz="5782"/>
            </a:pPr>
            <a:r>
              <a:t>Gitter:  </a:t>
            </a:r>
            <a:r>
              <a:rPr u="sng">
                <a:hlinkClick r:id="rId8"/>
              </a:rPr>
              <a:t>http://gitter.im/h2oai/h2o-3</a:t>
            </a:r>
          </a:p>
          <a:p>
            <a:pPr marL="672084" indent="-672084" defTabSz="896111">
              <a:spcBef>
                <a:spcPts val="1500"/>
              </a:spcBef>
              <a:defRPr sz="5782"/>
            </a:pPr>
            <a:r>
              <a:t>Events &amp; Meetups:  </a:t>
            </a:r>
            <a:r>
              <a:rPr u="sng">
                <a:hlinkClick r:id="rId9"/>
              </a:rPr>
              <a:t>http://h2o.ai/events</a:t>
            </a:r>
          </a:p>
        </p:txBody>
      </p:sp>
      <p:pic>
        <p:nvPicPr>
          <p:cNvPr id="362" name="datascience_unicorn.png" descr="datascience_unicor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96383" y="9168448"/>
            <a:ext cx="5561634" cy="3703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creen Shot 2017-05-14 at 9.26.48 PM.png" descr="Screen Shot 2017-05-14 at 9.26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6769100"/>
            <a:ext cx="6146800" cy="6985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Thank you!</a:t>
            </a:r>
          </a:p>
        </p:txBody>
      </p:sp>
      <p:sp>
        <p:nvSpPr>
          <p:cNvPr id="366" name="@ledell on Github, Twitter…"/>
          <p:cNvSpPr txBox="1">
            <a:spLocks noGrp="1"/>
          </p:cNvSpPr>
          <p:nvPr>
            <p:ph type="body" idx="1"/>
          </p:nvPr>
        </p:nvSpPr>
        <p:spPr>
          <a:xfrm>
            <a:off x="1102040" y="4648200"/>
            <a:ext cx="22179920" cy="9051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</a:pPr>
            <a:endParaRPr dirty="0"/>
          </a:p>
          <a:p>
            <a:pPr marL="0" indent="0" algn="ctr">
              <a:buSzTx/>
              <a:buFontTx/>
              <a:buNone/>
              <a:defRPr sz="6500"/>
            </a:pPr>
            <a:r>
              <a:rPr dirty="0"/>
              <a:t>@</a:t>
            </a:r>
            <a:r>
              <a:rPr lang="en-US" dirty="0" err="1"/>
              <a:t>mtanco</a:t>
            </a:r>
            <a:r>
              <a:rPr dirty="0"/>
              <a:t> on </a:t>
            </a:r>
            <a:r>
              <a:rPr dirty="0" err="1"/>
              <a:t>Github</a:t>
            </a:r>
            <a:r>
              <a:rPr dirty="0"/>
              <a:t>, </a:t>
            </a:r>
            <a:r>
              <a:rPr lang="en-US" dirty="0"/>
              <a:t>LinkedIn</a:t>
            </a:r>
            <a:endParaRPr dirty="0"/>
          </a:p>
          <a:p>
            <a:pPr marL="0" indent="0" algn="ctr">
              <a:buSzTx/>
              <a:buFontTx/>
              <a:buNone/>
              <a:defRPr sz="6500"/>
            </a:pPr>
            <a:r>
              <a:rPr lang="en-US" dirty="0"/>
              <a:t>michelle.tanco</a:t>
            </a:r>
            <a:r>
              <a:rPr dirty="0"/>
              <a:t>@h2o.ai</a:t>
            </a:r>
            <a:endParaRPr sz="6000" dirty="0"/>
          </a:p>
          <a:p>
            <a:pPr marL="0" indent="0" algn="ctr">
              <a:buSzTx/>
              <a:buFontTx/>
              <a:buNone/>
            </a:pPr>
            <a:endParaRPr sz="60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tro to Automatic Machine Learning"/>
          <p:cNvSpPr txBox="1"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Intro to Automatic Machine Learning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als &amp; Features of Auto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Problems to Automate: Supervised Learning</a:t>
            </a:r>
            <a:endParaRPr dirty="0"/>
          </a:p>
        </p:txBody>
      </p:sp>
      <p:sp>
        <p:nvSpPr>
          <p:cNvPr id="258" name="🏆 Train the best model in the least amount of time.…"/>
          <p:cNvSpPr txBox="1"/>
          <p:nvPr/>
        </p:nvSpPr>
        <p:spPr>
          <a:xfrm>
            <a:off x="2672151" y="2239071"/>
            <a:ext cx="19039698" cy="1107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D29CE6-BFC3-234D-A14B-4A2845E9ECAE}"/>
              </a:ext>
            </a:extLst>
          </p:cNvPr>
          <p:cNvGrpSpPr/>
          <p:nvPr/>
        </p:nvGrpSpPr>
        <p:grpSpPr>
          <a:xfrm>
            <a:off x="-2" y="2041315"/>
            <a:ext cx="24384002" cy="11736160"/>
            <a:chOff x="0" y="1015227"/>
            <a:chExt cx="12192001" cy="5868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975BEE-304C-0F40-99F5-D525C6FF68CB}"/>
                </a:ext>
              </a:extLst>
            </p:cNvPr>
            <p:cNvSpPr/>
            <p:nvPr/>
          </p:nvSpPr>
          <p:spPr>
            <a:xfrm>
              <a:off x="6149257" y="1032474"/>
              <a:ext cx="6042744" cy="5779043"/>
            </a:xfrm>
            <a:prstGeom prst="rect">
              <a:avLst/>
            </a:prstGeom>
            <a:solidFill>
              <a:schemeClr val="bg2">
                <a:lumMod val="9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EECB17-7A1A-9947-9F96-BE77C05DF093}"/>
                </a:ext>
              </a:extLst>
            </p:cNvPr>
            <p:cNvSpPr/>
            <p:nvPr/>
          </p:nvSpPr>
          <p:spPr>
            <a:xfrm>
              <a:off x="1" y="1032481"/>
              <a:ext cx="6116490" cy="5850826"/>
            </a:xfrm>
            <a:prstGeom prst="rect">
              <a:avLst/>
            </a:prstGeom>
            <a:solidFill>
              <a:srgbClr val="FDE831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17B6CC-D9C5-7C4C-BE3E-1694699E5412}"/>
                </a:ext>
              </a:extLst>
            </p:cNvPr>
            <p:cNvCxnSpPr>
              <a:cxnSpLocks/>
            </p:cNvCxnSpPr>
            <p:nvPr/>
          </p:nvCxnSpPr>
          <p:spPr>
            <a:xfrm>
              <a:off x="6134023" y="1015227"/>
              <a:ext cx="2364" cy="577993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793752-F9B0-8743-9A1C-17B765DADB57}"/>
                </a:ext>
              </a:extLst>
            </p:cNvPr>
            <p:cNvCxnSpPr/>
            <p:nvPr/>
          </p:nvCxnSpPr>
          <p:spPr>
            <a:xfrm>
              <a:off x="0" y="1015227"/>
              <a:ext cx="12188472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C7DD22-4F2D-FA41-94C2-8DC976976721}"/>
              </a:ext>
            </a:extLst>
          </p:cNvPr>
          <p:cNvGrpSpPr/>
          <p:nvPr/>
        </p:nvGrpSpPr>
        <p:grpSpPr>
          <a:xfrm>
            <a:off x="2049519" y="2318909"/>
            <a:ext cx="21129454" cy="11517588"/>
            <a:chOff x="1024759" y="1159454"/>
            <a:chExt cx="10564727" cy="57587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1866A5-24E1-7C40-BB11-4137265250F2}"/>
                </a:ext>
              </a:extLst>
            </p:cNvPr>
            <p:cNvGrpSpPr/>
            <p:nvPr/>
          </p:nvGrpSpPr>
          <p:grpSpPr>
            <a:xfrm>
              <a:off x="1591259" y="2071378"/>
              <a:ext cx="2913482" cy="2815043"/>
              <a:chOff x="500370" y="1735279"/>
              <a:chExt cx="2913482" cy="2815043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BF8F3E5E-8BBF-1A4F-87BB-CC72E1C5D664}"/>
                  </a:ext>
                </a:extLst>
              </p:cNvPr>
              <p:cNvGrpSpPr/>
              <p:nvPr/>
            </p:nvGrpSpPr>
            <p:grpSpPr>
              <a:xfrm>
                <a:off x="828307" y="1735279"/>
                <a:ext cx="2585545" cy="2400164"/>
                <a:chOff x="662151" y="1971761"/>
                <a:chExt cx="2585545" cy="2400164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976EAFDB-E521-8441-868B-14B4B1BDCA89}"/>
                    </a:ext>
                  </a:extLst>
                </p:cNvPr>
                <p:cNvSpPr/>
                <p:nvPr/>
              </p:nvSpPr>
              <p:spPr>
                <a:xfrm>
                  <a:off x="2771271" y="2310937"/>
                  <a:ext cx="141890" cy="14189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F4230CB4-798F-9649-BA16-0FC5E02012FD}"/>
                    </a:ext>
                  </a:extLst>
                </p:cNvPr>
                <p:cNvGrpSpPr/>
                <p:nvPr/>
              </p:nvGrpSpPr>
              <p:grpSpPr>
                <a:xfrm>
                  <a:off x="662151" y="1971761"/>
                  <a:ext cx="2585545" cy="2400164"/>
                  <a:chOff x="662151" y="1971761"/>
                  <a:chExt cx="2585545" cy="2400164"/>
                </a:xfrm>
              </p:grpSpPr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C5202CD8-538B-C94B-9B5E-9326E9AA5D3D}"/>
                      </a:ext>
                    </a:extLst>
                  </p:cNvPr>
                  <p:cNvGrpSpPr/>
                  <p:nvPr/>
                </p:nvGrpSpPr>
                <p:grpSpPr>
                  <a:xfrm>
                    <a:off x="670652" y="1971761"/>
                    <a:ext cx="2400164" cy="2400164"/>
                    <a:chOff x="670652" y="1971761"/>
                    <a:chExt cx="2400164" cy="2400164"/>
                  </a:xfrm>
                </p:grpSpPr>
                <p:cxnSp>
                  <p:nvCxnSpPr>
                    <p:cNvPr id="116" name="Straight Arrow Connector 115">
                      <a:extLst>
                        <a:ext uri="{FF2B5EF4-FFF2-40B4-BE49-F238E27FC236}">
                          <a16:creationId xmlns:a16="http://schemas.microsoft.com/office/drawing/2014/main" id="{F3268273-DEA6-FD43-A757-080EB0285D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70652" y="4359166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Arrow Connector 116">
                      <a:extLst>
                        <a:ext uri="{FF2B5EF4-FFF2-40B4-BE49-F238E27FC236}">
                          <a16:creationId xmlns:a16="http://schemas.microsoft.com/office/drawing/2014/main" id="{4796EED8-D1EB-D74E-BD12-2E173DFED877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-524282" y="3171843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05642E70-8FCD-9746-AC2B-F1B807ABD8B3}"/>
                      </a:ext>
                    </a:extLst>
                  </p:cNvPr>
                  <p:cNvSpPr/>
                  <p:nvPr/>
                </p:nvSpPr>
                <p:spPr>
                  <a:xfrm>
                    <a:off x="1056289" y="378804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A2BBF7F1-A4C4-DF41-8576-35773DB8831D}"/>
                      </a:ext>
                    </a:extLst>
                  </p:cNvPr>
                  <p:cNvSpPr/>
                  <p:nvPr/>
                </p:nvSpPr>
                <p:spPr>
                  <a:xfrm>
                    <a:off x="1373716" y="385899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03052C9-80F0-0848-BEEC-665219BC2423}"/>
                      </a:ext>
                    </a:extLst>
                  </p:cNvPr>
                  <p:cNvSpPr/>
                  <p:nvPr/>
                </p:nvSpPr>
                <p:spPr>
                  <a:xfrm>
                    <a:off x="1302771" y="3368868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739985C1-9FCF-B048-AC35-178CCF19EC28}"/>
                      </a:ext>
                    </a:extLst>
                  </p:cNvPr>
                  <p:cNvSpPr/>
                  <p:nvPr/>
                </p:nvSpPr>
                <p:spPr>
                  <a:xfrm>
                    <a:off x="1444661" y="260477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2FA70A6D-9CB6-454D-8771-E0D730896C85}"/>
                      </a:ext>
                    </a:extLst>
                  </p:cNvPr>
                  <p:cNvSpPr/>
                  <p:nvPr/>
                </p:nvSpPr>
                <p:spPr>
                  <a:xfrm>
                    <a:off x="2235564" y="276853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AABE589D-6318-B144-AD9A-7D4268083102}"/>
                      </a:ext>
                    </a:extLst>
                  </p:cNvPr>
                  <p:cNvSpPr/>
                  <p:nvPr/>
                </p:nvSpPr>
                <p:spPr>
                  <a:xfrm>
                    <a:off x="2377454" y="22799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Freeform 114">
                    <a:extLst>
                      <a:ext uri="{FF2B5EF4-FFF2-40B4-BE49-F238E27FC236}">
                        <a16:creationId xmlns:a16="http://schemas.microsoft.com/office/drawing/2014/main" id="{4D772BBE-DDF0-0444-9C33-324BF0E07EB7}"/>
                      </a:ext>
                    </a:extLst>
                  </p:cNvPr>
                  <p:cNvSpPr/>
                  <p:nvPr/>
                </p:nvSpPr>
                <p:spPr>
                  <a:xfrm>
                    <a:off x="662151" y="2112578"/>
                    <a:ext cx="2585545" cy="2191407"/>
                  </a:xfrm>
                  <a:custGeom>
                    <a:avLst/>
                    <a:gdLst>
                      <a:gd name="connsiteX0" fmla="*/ 0 w 2585545"/>
                      <a:gd name="connsiteY0" fmla="*/ 2191407 h 2191407"/>
                      <a:gd name="connsiteX1" fmla="*/ 693683 w 2585545"/>
                      <a:gd name="connsiteY1" fmla="*/ 1639614 h 2191407"/>
                      <a:gd name="connsiteX2" fmla="*/ 725214 w 2585545"/>
                      <a:gd name="connsiteY2" fmla="*/ 551793 h 2191407"/>
                      <a:gd name="connsiteX3" fmla="*/ 1655379 w 2585545"/>
                      <a:gd name="connsiteY3" fmla="*/ 772511 h 2191407"/>
                      <a:gd name="connsiteX4" fmla="*/ 1797269 w 2585545"/>
                      <a:gd name="connsiteY4" fmla="*/ 204952 h 2191407"/>
                      <a:gd name="connsiteX5" fmla="*/ 2191407 w 2585545"/>
                      <a:gd name="connsiteY5" fmla="*/ 268014 h 2191407"/>
                      <a:gd name="connsiteX6" fmla="*/ 2585545 w 2585545"/>
                      <a:gd name="connsiteY6" fmla="*/ 0 h 2191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85545" h="2191407">
                        <a:moveTo>
                          <a:pt x="0" y="2191407"/>
                        </a:moveTo>
                        <a:cubicBezTo>
                          <a:pt x="286407" y="2052145"/>
                          <a:pt x="572814" y="1912883"/>
                          <a:pt x="693683" y="1639614"/>
                        </a:cubicBezTo>
                        <a:cubicBezTo>
                          <a:pt x="814552" y="1366345"/>
                          <a:pt x="564931" y="696310"/>
                          <a:pt x="725214" y="551793"/>
                        </a:cubicBezTo>
                        <a:cubicBezTo>
                          <a:pt x="885497" y="407276"/>
                          <a:pt x="1476703" y="830318"/>
                          <a:pt x="1655379" y="772511"/>
                        </a:cubicBezTo>
                        <a:cubicBezTo>
                          <a:pt x="1834055" y="714704"/>
                          <a:pt x="1707931" y="289035"/>
                          <a:pt x="1797269" y="204952"/>
                        </a:cubicBezTo>
                        <a:cubicBezTo>
                          <a:pt x="1886607" y="120869"/>
                          <a:pt x="2060028" y="302173"/>
                          <a:pt x="2191407" y="268014"/>
                        </a:cubicBezTo>
                        <a:cubicBezTo>
                          <a:pt x="2322786" y="233855"/>
                          <a:pt x="2341180" y="141890"/>
                          <a:pt x="2585545" y="0"/>
                        </a:cubicBezTo>
                      </a:path>
                    </a:pathLst>
                  </a:cu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6F61788-C18A-0B42-B29C-16DA6266DE2B}"/>
                  </a:ext>
                </a:extLst>
              </p:cNvPr>
              <p:cNvSpPr txBox="1"/>
              <p:nvPr/>
            </p:nvSpPr>
            <p:spPr>
              <a:xfrm>
                <a:off x="1915724" y="4196379"/>
                <a:ext cx="76977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prstClr val="black"/>
                    </a:solidFill>
                  </a:rPr>
                  <a:t>X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E87F098-B74E-4E47-91F4-B7BF36D7C5CE}"/>
                  </a:ext>
                </a:extLst>
              </p:cNvPr>
              <p:cNvSpPr txBox="1"/>
              <p:nvPr/>
            </p:nvSpPr>
            <p:spPr>
              <a:xfrm>
                <a:off x="500370" y="2663536"/>
                <a:ext cx="76977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prstClr val="black"/>
                    </a:solidFill>
                  </a:rPr>
                  <a:t>y</a:t>
                </a:r>
              </a:p>
            </p:txBody>
          </p:sp>
        </p:grpSp>
        <p:sp>
          <p:nvSpPr>
            <p:cNvPr id="14" name="Shape 588">
              <a:extLst>
                <a:ext uri="{FF2B5EF4-FFF2-40B4-BE49-F238E27FC236}">
                  <a16:creationId xmlns:a16="http://schemas.microsoft.com/office/drawing/2014/main" id="{BD5DB251-AF1E-7141-8DAD-27AF85C19683}"/>
                </a:ext>
              </a:extLst>
            </p:cNvPr>
            <p:cNvSpPr/>
            <p:nvPr/>
          </p:nvSpPr>
          <p:spPr>
            <a:xfrm>
              <a:off x="1024759" y="1159454"/>
              <a:ext cx="4146332" cy="32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8" rIns="91438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3600" b="1" i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Regression: </a:t>
              </a:r>
            </a:p>
          </p:txBody>
        </p:sp>
        <p:sp>
          <p:nvSpPr>
            <p:cNvPr id="15" name="Shape 588">
              <a:extLst>
                <a:ext uri="{FF2B5EF4-FFF2-40B4-BE49-F238E27FC236}">
                  <a16:creationId xmlns:a16="http://schemas.microsoft.com/office/drawing/2014/main" id="{1D502C82-756C-D144-8AE4-82DA8FEB08D0}"/>
                </a:ext>
              </a:extLst>
            </p:cNvPr>
            <p:cNvSpPr/>
            <p:nvPr/>
          </p:nvSpPr>
          <p:spPr>
            <a:xfrm>
              <a:off x="6544520" y="1170172"/>
              <a:ext cx="5044966" cy="323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8" rIns="91438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3600" b="1" i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Classification: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921304-AFD6-ED4A-AA67-25843D640B02}"/>
                </a:ext>
              </a:extLst>
            </p:cNvPr>
            <p:cNvGrpSpPr/>
            <p:nvPr/>
          </p:nvGrpSpPr>
          <p:grpSpPr>
            <a:xfrm>
              <a:off x="7093070" y="2071378"/>
              <a:ext cx="3980090" cy="2815043"/>
              <a:chOff x="7751181" y="2192701"/>
              <a:chExt cx="3980090" cy="281504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CC7C41E-5921-A34E-B94F-1FEEFFD8A0B3}"/>
                  </a:ext>
                </a:extLst>
              </p:cNvPr>
              <p:cNvGrpSpPr/>
              <p:nvPr/>
            </p:nvGrpSpPr>
            <p:grpSpPr>
              <a:xfrm>
                <a:off x="7751181" y="2192701"/>
                <a:ext cx="3212730" cy="2815043"/>
                <a:chOff x="4969474" y="1774217"/>
                <a:chExt cx="3212730" cy="2815043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769E5F9-51D5-564A-8858-95013EE2A923}"/>
                    </a:ext>
                  </a:extLst>
                </p:cNvPr>
                <p:cNvGrpSpPr/>
                <p:nvPr/>
              </p:nvGrpSpPr>
              <p:grpSpPr>
                <a:xfrm>
                  <a:off x="5384140" y="2077978"/>
                  <a:ext cx="2798064" cy="2007859"/>
                  <a:chOff x="8524102" y="1431550"/>
                  <a:chExt cx="2798064" cy="2007859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666902D-51E9-E649-BB7C-5143524B245C}"/>
                      </a:ext>
                    </a:extLst>
                  </p:cNvPr>
                  <p:cNvSpPr/>
                  <p:nvPr/>
                </p:nvSpPr>
                <p:spPr>
                  <a:xfrm>
                    <a:off x="9049513" y="15933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BB2AAF5A-DC20-8543-AAA6-9BBFB02F3766}"/>
                      </a:ext>
                    </a:extLst>
                  </p:cNvPr>
                  <p:cNvSpPr/>
                  <p:nvPr/>
                </p:nvSpPr>
                <p:spPr>
                  <a:xfrm>
                    <a:off x="8899847" y="18760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190A4449-EC6C-BF4A-B70C-12404352AFCB}"/>
                      </a:ext>
                    </a:extLst>
                  </p:cNvPr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A8B63C16-5B08-3144-8CA6-855A403DF325}"/>
                      </a:ext>
                    </a:extLst>
                  </p:cNvPr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CFA9D595-37BE-8C41-B21F-94160412F26E}"/>
                      </a:ext>
                    </a:extLst>
                  </p:cNvPr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FBE42435-47F9-354F-B9DE-EADFA1C26CB5}"/>
                      </a:ext>
                    </a:extLst>
                  </p:cNvPr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BD0E6C9C-6554-2B4D-BD63-CDF334AB2E25}"/>
                      </a:ext>
                    </a:extLst>
                  </p:cNvPr>
                  <p:cNvSpPr/>
                  <p:nvPr/>
                </p:nvSpPr>
                <p:spPr>
                  <a:xfrm>
                    <a:off x="9425258" y="15477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3C7C0164-AE7D-E84B-9EAD-C366F630155D}"/>
                      </a:ext>
                    </a:extLst>
                  </p:cNvPr>
                  <p:cNvSpPr/>
                  <p:nvPr/>
                </p:nvSpPr>
                <p:spPr>
                  <a:xfrm>
                    <a:off x="8870112" y="20976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728B0990-0377-4C4D-87A8-2BE2451774DD}"/>
                      </a:ext>
                    </a:extLst>
                  </p:cNvPr>
                  <p:cNvSpPr/>
                  <p:nvPr/>
                </p:nvSpPr>
                <p:spPr>
                  <a:xfrm>
                    <a:off x="8907623" y="242168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D70B99F8-A06D-FF47-AD86-0C0E44330703}"/>
                      </a:ext>
                    </a:extLst>
                  </p:cNvPr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CAC3870E-53E8-D841-8FC2-90F64A60F788}"/>
                      </a:ext>
                    </a:extLst>
                  </p:cNvPr>
                  <p:cNvSpPr/>
                  <p:nvPr/>
                </p:nvSpPr>
                <p:spPr>
                  <a:xfrm>
                    <a:off x="8722538" y="150249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24E8572A-81D1-F84A-BA4A-943F43EAA6D8}"/>
                      </a:ext>
                    </a:extLst>
                  </p:cNvPr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5FF360FA-35AA-7C49-9C02-C54C065E4B8C}"/>
                      </a:ext>
                    </a:extLst>
                  </p:cNvPr>
                  <p:cNvSpPr/>
                  <p:nvPr/>
                </p:nvSpPr>
                <p:spPr>
                  <a:xfrm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9B9BB56F-C95A-064C-8017-A17CDE1E1953}"/>
                      </a:ext>
                    </a:extLst>
                  </p:cNvPr>
                  <p:cNvSpPr/>
                  <p:nvPr/>
                </p:nvSpPr>
                <p:spPr>
                  <a:xfrm>
                    <a:off x="9585434" y="19325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F608109F-8625-4942-B09E-C069E8AA7E94}"/>
                      </a:ext>
                    </a:extLst>
                  </p:cNvPr>
                  <p:cNvSpPr/>
                  <p:nvPr/>
                </p:nvSpPr>
                <p:spPr>
                  <a:xfrm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C97B5217-6232-DD4C-ACD7-527FB1F29B05}"/>
                      </a:ext>
                    </a:extLst>
                  </p:cNvPr>
                  <p:cNvSpPr/>
                  <p:nvPr/>
                </p:nvSpPr>
                <p:spPr>
                  <a:xfrm>
                    <a:off x="9801003" y="14315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FFFF9CB1-B22D-4D49-B2B2-87B78E29E261}"/>
                      </a:ext>
                    </a:extLst>
                  </p:cNvPr>
                  <p:cNvSpPr/>
                  <p:nvPr/>
                </p:nvSpPr>
                <p:spPr>
                  <a:xfrm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FA6A6361-44C2-4A45-8BDA-3F7A6A7561C2}"/>
                      </a:ext>
                    </a:extLst>
                  </p:cNvPr>
                  <p:cNvSpPr/>
                  <p:nvPr/>
                </p:nvSpPr>
                <p:spPr>
                  <a:xfrm>
                    <a:off x="9181105" y="25539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3FE49810-3D99-5B40-AAFC-0796AE14264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3EE97F09-6839-B34E-93D6-E2BEC1B15AB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524102" y="235157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B828F05-9859-C74E-A63C-56B2D20529A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A0C3478C-96E1-6A40-8CB4-ABA4AF43AFD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FE15DA9B-3D50-F445-8C0D-A51E6EB3AA1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85404A38-A179-DF4E-BB74-1DC85F51E0F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3A2A41C9-7DDF-2940-9EEF-D6C26060FC3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577658" y="17001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C91C7D6D-C247-7E44-B99C-1E8A79B3011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C340F625-356E-0948-954A-89DD9E9BBF1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07623" y="2777257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8B59D2AC-A402-B946-94C2-2A12AFB51BF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271C56B7-CF9B-9D49-A1AA-91A73257903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882458" y="244031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854F3F2B-2B54-CC4E-9635-E37813788EB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5FE52D44-4299-434B-A429-EF6BD416C90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405348" y="189798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D8DCE41A-29AC-9C4E-867D-D82918BBBD9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37834" y="20849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2AE34311-7735-0448-9F8C-54ACA5F5EA5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509447" y="24856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04C86E6E-FB93-1644-ADD9-5FF4401D0CE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953403" y="15839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B239222B-A7BF-8F4E-9B6F-B0106E3AE8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174912" y="24024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F4AC528-1ED8-4441-8764-3856F5FE981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333505" y="27063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6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4C49A689-CB92-D74F-8842-ED02F586AADC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9067693" y="1589200"/>
                    <a:ext cx="2254473" cy="1850209"/>
                    <a:chOff x="9186149" y="3444286"/>
                    <a:chExt cx="2254473" cy="1850209"/>
                  </a:xfrm>
                </p:grpSpPr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C56BEDB2-9F43-0D4A-8AA8-9DCC66345F4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42897" y="36061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B6D60829-1791-8C43-A421-EA14F43AD2A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793231" y="38888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907BD908-F151-9A42-940E-06DE4C3FCEC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7B116609-5CAE-E247-907A-ABFAD1B13B5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FC10986B-06BB-0847-BB4B-FBE635F01B7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25830476-6FEB-504C-B20C-EA9D14433CF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4671CEE9-FB64-CA4C-B63D-321342D6368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318642" y="35604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F1A76640-876B-0D4A-B7BF-8F286659680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763496" y="41103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CCEC8DD8-4273-A245-BF95-5ED0E273100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801007" y="443441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5DED7779-BF2A-764C-909A-07C25B089FF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BEAF31DC-CF73-E74B-A62C-90D86F69C07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773579" y="367288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87F85AA3-1A5B-B042-A2F7-7BD63579E08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2FCD6C7A-924F-EA4F-94AC-AD26B9DBFAC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FE306EDC-7F9A-CB47-8F7E-B555E21C2CA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478818" y="39453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F585B51A-888B-BC41-A2C8-2B6F6718852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B56FF6F7-926E-AA4E-8B1D-0E1214AE2F1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694387" y="344428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FF1E66FA-1EA6-DA4E-A240-8B3E3AE565B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10EA96AF-5CCF-5848-9AF9-AE170857A7B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074489" y="45666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66A8DFD0-D659-F649-AFA2-CC0949D4589F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6FFAA022-473C-BB46-BE87-937C89EF4D61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9575142" y="4364310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8B73C104-6A52-6C48-A9DB-9104DAF8FBF2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B9A965AB-1B1C-C84F-8CC5-0E936D1699D0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7D8D815D-DB3B-2343-A93F-B6C81E17C255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FA1C66CE-6D44-C64A-9F72-4499D53A31AD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0C3E2236-B0F2-9A4C-9A43-FDABC697CA05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471042" y="37128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8A29E1B5-93F2-C24C-85CD-66EBB4C15CF7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0CD2884B-7E2C-0D45-ABD9-1F77817DE608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9186149" y="515260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B4ED2205-C2D2-AB41-A336-95E456BABD0C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351D03CE-673D-6345-A038-A76461F59681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775842" y="445304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CCCAAF81-2467-674E-AFE0-69A335508942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F4DD5761-61AB-CD45-B561-67074CEB489D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1298732" y="391071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27F67723-2ADD-634A-BE6A-FDAAEDF434E4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631218" y="40977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E4BB2C5B-882C-CC49-B2E5-ACC5354DDE81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402831" y="44984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18E15E43-C784-2947-B22A-0EC793991CD5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909850" y="380164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3D1A8FAD-BAE6-FC44-971E-52CF7FF202DB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068296" y="44151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B6E5A90C-DAFA-BA4D-B65A-F1441F00166A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0226889" y="47190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56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BC87BCB-971C-F245-9BDD-1024B04B69E4}"/>
                    </a:ext>
                  </a:extLst>
                </p:cNvPr>
                <p:cNvCxnSpPr/>
                <p:nvPr/>
              </p:nvCxnSpPr>
              <p:spPr>
                <a:xfrm>
                  <a:off x="5305912" y="4161622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FFBA5230-38DA-A74E-859E-834BD88B38A3}"/>
                    </a:ext>
                  </a:extLst>
                </p:cNvPr>
                <p:cNvCxnSpPr/>
                <p:nvPr/>
              </p:nvCxnSpPr>
              <p:spPr>
                <a:xfrm rot="16200000">
                  <a:off x="4110978" y="2974299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F0AAE5F-6629-3E41-B946-3ED6C5E2B351}"/>
                    </a:ext>
                  </a:extLst>
                </p:cNvPr>
                <p:cNvSpPr txBox="1"/>
                <p:nvPr/>
              </p:nvSpPr>
              <p:spPr>
                <a:xfrm>
                  <a:off x="6384828" y="4235317"/>
                  <a:ext cx="76977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sz="4000" baseline="-25000" dirty="0">
                      <a:solidFill>
                        <a:prstClr val="black"/>
                      </a:solidFill>
                    </a:rPr>
                    <a:t>i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83C777E-FC6A-BE44-B61C-97BBB828E2A4}"/>
                    </a:ext>
                  </a:extLst>
                </p:cNvPr>
                <p:cNvSpPr txBox="1"/>
                <p:nvPr/>
              </p:nvSpPr>
              <p:spPr>
                <a:xfrm>
                  <a:off x="4969474" y="2702474"/>
                  <a:ext cx="769776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 err="1">
                      <a:solidFill>
                        <a:prstClr val="black"/>
                      </a:solidFill>
                    </a:rPr>
                    <a:t>x</a:t>
                  </a:r>
                  <a:r>
                    <a:rPr lang="en-US" sz="4000" baseline="-25000" dirty="0" err="1">
                      <a:solidFill>
                        <a:prstClr val="black"/>
                      </a:solidFill>
                    </a:rPr>
                    <a:t>j</a:t>
                  </a:r>
                  <a:endParaRPr lang="en-US" sz="4000" baseline="-250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963351C5-A5DE-C94F-9476-212187E6F646}"/>
                    </a:ext>
                  </a:extLst>
                </p:cNvPr>
                <p:cNvSpPr/>
                <p:nvPr/>
              </p:nvSpPr>
              <p:spPr>
                <a:xfrm>
                  <a:off x="5328745" y="2238703"/>
                  <a:ext cx="2364827" cy="1907628"/>
                </a:xfrm>
                <a:custGeom>
                  <a:avLst/>
                  <a:gdLst>
                    <a:gd name="connsiteX0" fmla="*/ 0 w 2364827"/>
                    <a:gd name="connsiteY0" fmla="*/ 1907628 h 1907628"/>
                    <a:gd name="connsiteX1" fmla="*/ 599089 w 2364827"/>
                    <a:gd name="connsiteY1" fmla="*/ 1292772 h 1907628"/>
                    <a:gd name="connsiteX2" fmla="*/ 961696 w 2364827"/>
                    <a:gd name="connsiteY2" fmla="*/ 1277007 h 1907628"/>
                    <a:gd name="connsiteX3" fmla="*/ 1166648 w 2364827"/>
                    <a:gd name="connsiteY3" fmla="*/ 1024759 h 1907628"/>
                    <a:gd name="connsiteX4" fmla="*/ 1087821 w 2364827"/>
                    <a:gd name="connsiteY4" fmla="*/ 677917 h 1907628"/>
                    <a:gd name="connsiteX5" fmla="*/ 1418896 w 2364827"/>
                    <a:gd name="connsiteY5" fmla="*/ 630621 h 1907628"/>
                    <a:gd name="connsiteX6" fmla="*/ 1702676 w 2364827"/>
                    <a:gd name="connsiteY6" fmla="*/ 378372 h 1907628"/>
                    <a:gd name="connsiteX7" fmla="*/ 2002221 w 2364827"/>
                    <a:gd name="connsiteY7" fmla="*/ 457200 h 1907628"/>
                    <a:gd name="connsiteX8" fmla="*/ 2364827 w 2364827"/>
                    <a:gd name="connsiteY8" fmla="*/ 0 h 1907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4827" h="1907628">
                      <a:moveTo>
                        <a:pt x="0" y="1907628"/>
                      </a:moveTo>
                      <a:cubicBezTo>
                        <a:pt x="219403" y="1652751"/>
                        <a:pt x="438806" y="1397875"/>
                        <a:pt x="599089" y="1292772"/>
                      </a:cubicBezTo>
                      <a:cubicBezTo>
                        <a:pt x="759372" y="1187669"/>
                        <a:pt x="867103" y="1321676"/>
                        <a:pt x="961696" y="1277007"/>
                      </a:cubicBezTo>
                      <a:cubicBezTo>
                        <a:pt x="1056289" y="1232338"/>
                        <a:pt x="1145627" y="1124607"/>
                        <a:pt x="1166648" y="1024759"/>
                      </a:cubicBezTo>
                      <a:cubicBezTo>
                        <a:pt x="1187669" y="924911"/>
                        <a:pt x="1045780" y="743607"/>
                        <a:pt x="1087821" y="677917"/>
                      </a:cubicBezTo>
                      <a:cubicBezTo>
                        <a:pt x="1129862" y="612227"/>
                        <a:pt x="1316420" y="680545"/>
                        <a:pt x="1418896" y="630621"/>
                      </a:cubicBezTo>
                      <a:cubicBezTo>
                        <a:pt x="1521372" y="580697"/>
                        <a:pt x="1605455" y="407276"/>
                        <a:pt x="1702676" y="378372"/>
                      </a:cubicBezTo>
                      <a:cubicBezTo>
                        <a:pt x="1799897" y="349468"/>
                        <a:pt x="1891863" y="520262"/>
                        <a:pt x="2002221" y="457200"/>
                      </a:cubicBezTo>
                      <a:cubicBezTo>
                        <a:pt x="2112579" y="394138"/>
                        <a:pt x="2243958" y="218090"/>
                        <a:pt x="2364827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787A075-2AE4-324B-A45C-9ECFFC79D027}"/>
                  </a:ext>
                </a:extLst>
              </p:cNvPr>
              <p:cNvSpPr/>
              <p:nvPr/>
            </p:nvSpPr>
            <p:spPr>
              <a:xfrm>
                <a:off x="10819605" y="237452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46837F-6485-F049-8E91-4DD811A0BD54}"/>
                  </a:ext>
                </a:extLst>
              </p:cNvPr>
              <p:cNvSpPr txBox="1"/>
              <p:nvPr/>
            </p:nvSpPr>
            <p:spPr>
              <a:xfrm>
                <a:off x="10961495" y="2252148"/>
                <a:ext cx="76977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prstClr val="black"/>
                    </a:solidFill>
                  </a:rPr>
                  <a:t>yes</a:t>
                </a:r>
                <a:endParaRPr lang="en-US" sz="40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4BD478-14AE-EA48-991C-7D0F5B4ABC8D}"/>
                  </a:ext>
                </a:extLst>
              </p:cNvPr>
              <p:cNvSpPr txBox="1"/>
              <p:nvPr/>
            </p:nvSpPr>
            <p:spPr>
              <a:xfrm>
                <a:off x="10961495" y="2535141"/>
                <a:ext cx="76977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prstClr val="black"/>
                    </a:solidFill>
                  </a:rPr>
                  <a:t>no</a:t>
                </a:r>
                <a:endParaRPr lang="en-US" sz="40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8C80F8C-950E-8941-8578-0063696A4F1C}"/>
                  </a:ext>
                </a:extLst>
              </p:cNvPr>
              <p:cNvSpPr/>
              <p:nvPr/>
            </p:nvSpPr>
            <p:spPr>
              <a:xfrm>
                <a:off x="10709135" y="2252148"/>
                <a:ext cx="880352" cy="652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Shape 588">
              <a:extLst>
                <a:ext uri="{FF2B5EF4-FFF2-40B4-BE49-F238E27FC236}">
                  <a16:creationId xmlns:a16="http://schemas.microsoft.com/office/drawing/2014/main" id="{15078E43-904F-C448-88B9-4DCBAB65EBFD}"/>
                </a:ext>
              </a:extLst>
            </p:cNvPr>
            <p:cNvSpPr/>
            <p:nvPr/>
          </p:nvSpPr>
          <p:spPr>
            <a:xfrm>
              <a:off x="1024759" y="4845156"/>
              <a:ext cx="4146332" cy="15234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8" rIns="91438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3200" i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How much will a customer spend?</a:t>
              </a:r>
            </a:p>
            <a:p>
              <a:pPr>
                <a:defRPr sz="1800" i="0"/>
              </a:pPr>
              <a:r>
                <a:rPr lang="en-US" sz="3200" i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How many dogs are in this picture?</a:t>
              </a:r>
            </a:p>
            <a:p>
              <a:pPr>
                <a:defRPr sz="1800" i="0"/>
              </a:pPr>
              <a:r>
                <a:rPr lang="en-US" sz="3200" i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How satisfied are my customers?</a:t>
              </a:r>
            </a:p>
            <a:p>
              <a:pPr>
                <a:defRPr sz="1800" i="0"/>
              </a:pPr>
              <a:r>
                <a:rPr lang="en-US" sz="3200" i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How many of each product do I need in each store for the next 10 weeks?</a:t>
              </a:r>
            </a:p>
            <a:p>
              <a:pPr>
                <a:defRPr sz="1800" i="0"/>
              </a:pPr>
              <a:endParaRPr sz="3200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Shape 588">
              <a:extLst>
                <a:ext uri="{FF2B5EF4-FFF2-40B4-BE49-F238E27FC236}">
                  <a16:creationId xmlns:a16="http://schemas.microsoft.com/office/drawing/2014/main" id="{25AE9980-F3A3-974F-9B94-47CD2DD8168D}"/>
                </a:ext>
              </a:extLst>
            </p:cNvPr>
            <p:cNvSpPr/>
            <p:nvPr/>
          </p:nvSpPr>
          <p:spPr>
            <a:xfrm>
              <a:off x="7427773" y="4902311"/>
              <a:ext cx="4146332" cy="20159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8" rIns="91438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3200" i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Will this customer make a purchase?</a:t>
              </a:r>
            </a:p>
            <a:p>
              <a:pPr>
                <a:defRPr sz="1800" i="0"/>
              </a:pPr>
              <a:r>
                <a:rPr lang="en-US" sz="3200" i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What type of animal is in this photo?</a:t>
              </a:r>
            </a:p>
            <a:p>
              <a:pPr>
                <a:defRPr sz="1800" i="0"/>
              </a:pPr>
              <a:r>
                <a:rPr lang="en-US" sz="3200" i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Will this customer file a claim?</a:t>
              </a:r>
            </a:p>
            <a:p>
              <a:pPr>
                <a:defRPr sz="1800" i="0"/>
              </a:pPr>
              <a:r>
                <a:rPr lang="en-US" sz="3200" i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Will this customer pay back their loan?</a:t>
              </a:r>
            </a:p>
            <a:p>
              <a:pPr>
                <a:defRPr sz="1800" i="0"/>
              </a:pPr>
              <a:r>
                <a:rPr lang="en-US" sz="3200" i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Which customer service agent should get this complaint?</a:t>
              </a:r>
            </a:p>
            <a:p>
              <a:pPr>
                <a:defRPr sz="1800" i="0"/>
              </a:pPr>
              <a:endParaRPr lang="en-US" sz="32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defRPr sz="1800" i="0"/>
              </a:pPr>
              <a:endParaRPr sz="320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E9637C-3024-D048-94DD-6EF15E87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635" y="12735807"/>
            <a:ext cx="2997200" cy="9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03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als &amp; Features of Auto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Goals &amp; Features of </a:t>
            </a:r>
            <a:r>
              <a:rPr dirty="0" err="1"/>
              <a:t>AutoML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DC306-BD85-E846-B2C7-39D2B5223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143" y="3200400"/>
            <a:ext cx="22794292" cy="9051926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spcBef>
                <a:spcPts val="1500"/>
              </a:spcBef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sz="4400" dirty="0"/>
              <a:t>🏆 Train the best model in the least amount of time</a:t>
            </a:r>
          </a:p>
          <a:p>
            <a:pPr>
              <a:lnSpc>
                <a:spcPct val="250000"/>
              </a:lnSpc>
              <a:spcBef>
                <a:spcPts val="1500"/>
              </a:spcBef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sz="4400" dirty="0"/>
              <a:t>📉 Reduce the human effort &amp; expertise required in machine learning</a:t>
            </a:r>
          </a:p>
          <a:p>
            <a:pPr>
              <a:lnSpc>
                <a:spcPct val="250000"/>
              </a:lnSpc>
              <a:spcBef>
                <a:spcPts val="1500"/>
              </a:spcBef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sz="4400" dirty="0"/>
              <a:t>📈 Improve the performance of machine learning models</a:t>
            </a:r>
          </a:p>
          <a:p>
            <a:pPr>
              <a:lnSpc>
                <a:spcPct val="250000"/>
              </a:lnSpc>
              <a:spcBef>
                <a:spcPts val="1500"/>
              </a:spcBef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en-US" sz="4400" dirty="0"/>
              <a:t>🔄 Increase reproducibility &amp; establish a baseline for scientific research or applications</a:t>
            </a:r>
          </a:p>
          <a:p>
            <a:pPr marL="0" indent="0">
              <a:lnSpc>
                <a:spcPct val="250000"/>
              </a:lnSpc>
              <a:buNone/>
            </a:pPr>
            <a:endParaRPr lang="en-US" sz="4000" dirty="0"/>
          </a:p>
        </p:txBody>
      </p:sp>
      <p:sp>
        <p:nvSpPr>
          <p:cNvPr id="258" name="🏆 Train the best model in the least amount of time.…"/>
          <p:cNvSpPr txBox="1"/>
          <p:nvPr/>
        </p:nvSpPr>
        <p:spPr>
          <a:xfrm>
            <a:off x="2672151" y="2239071"/>
            <a:ext cx="19039698" cy="1107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6200">
                <a:solidFill>
                  <a:srgbClr val="595959"/>
                </a:solidFill>
                <a:latin typeface="Futura"/>
                <a:ea typeface="Futura"/>
                <a:cs typeface="Futura"/>
                <a:sym typeface="Futur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als &amp; Features of Auto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dirty="0"/>
              <a:t>Evolution of </a:t>
            </a:r>
            <a:r>
              <a:rPr lang="en-US" dirty="0" err="1"/>
              <a:t>AutoML</a:t>
            </a:r>
            <a:endParaRPr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7A8AE18-D569-9E46-B8D9-57C3577E788F}"/>
              </a:ext>
            </a:extLst>
          </p:cNvPr>
          <p:cNvSpPr>
            <a:spLocks noEditPoints="1"/>
          </p:cNvSpPr>
          <p:nvPr/>
        </p:nvSpPr>
        <p:spPr bwMode="auto">
          <a:xfrm>
            <a:off x="4563690" y="9175630"/>
            <a:ext cx="721808" cy="2691176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AC3D69-CD4B-1E4A-A2BD-47A01C8D89FC}"/>
              </a:ext>
            </a:extLst>
          </p:cNvPr>
          <p:cNvSpPr>
            <a:spLocks/>
          </p:cNvSpPr>
          <p:nvPr/>
        </p:nvSpPr>
        <p:spPr bwMode="auto">
          <a:xfrm>
            <a:off x="3664643" y="11733263"/>
            <a:ext cx="2690958" cy="888926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FF306-671A-2E49-96CF-BFA7F4017678}"/>
              </a:ext>
            </a:extLst>
          </p:cNvPr>
          <p:cNvSpPr txBox="1"/>
          <p:nvPr/>
        </p:nvSpPr>
        <p:spPr>
          <a:xfrm>
            <a:off x="4733911" y="1177517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31CAE1A4-799D-8F4B-897B-80450B08678F}"/>
              </a:ext>
            </a:extLst>
          </p:cNvPr>
          <p:cNvSpPr>
            <a:spLocks noEditPoints="1"/>
          </p:cNvSpPr>
          <p:nvPr/>
        </p:nvSpPr>
        <p:spPr bwMode="auto">
          <a:xfrm>
            <a:off x="3854599" y="8987273"/>
            <a:ext cx="881082" cy="880938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E7DDAF-508C-7F4C-9256-5381578315FE}"/>
              </a:ext>
            </a:extLst>
          </p:cNvPr>
          <p:cNvGrpSpPr/>
          <p:nvPr/>
        </p:nvGrpSpPr>
        <p:grpSpPr>
          <a:xfrm>
            <a:off x="4016481" y="10124217"/>
            <a:ext cx="694330" cy="693226"/>
            <a:chOff x="5113906" y="3232210"/>
            <a:chExt cx="1548134" cy="1545674"/>
          </a:xfrm>
          <a:solidFill>
            <a:schemeClr val="bg1">
              <a:lumMod val="75000"/>
            </a:schemeClr>
          </a:solidFill>
        </p:grpSpPr>
        <p:sp>
          <p:nvSpPr>
            <p:cNvPr id="12" name="Freeform 63">
              <a:extLst>
                <a:ext uri="{FF2B5EF4-FFF2-40B4-BE49-F238E27FC236}">
                  <a16:creationId xmlns:a16="http://schemas.microsoft.com/office/drawing/2014/main" id="{9E9527E0-0618-B34C-A96C-D9BC2D552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5">
              <a:extLst>
                <a:ext uri="{FF2B5EF4-FFF2-40B4-BE49-F238E27FC236}">
                  <a16:creationId xmlns:a16="http://schemas.microsoft.com/office/drawing/2014/main" id="{34BE6293-B86A-C141-A58C-F596A02C4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" name="Freeform 27">
            <a:extLst>
              <a:ext uri="{FF2B5EF4-FFF2-40B4-BE49-F238E27FC236}">
                <a16:creationId xmlns:a16="http://schemas.microsoft.com/office/drawing/2014/main" id="{7CBC62A1-1577-4148-9A53-A3B1B3F9B1E9}"/>
              </a:ext>
            </a:extLst>
          </p:cNvPr>
          <p:cNvSpPr>
            <a:spLocks noEditPoints="1"/>
          </p:cNvSpPr>
          <p:nvPr/>
        </p:nvSpPr>
        <p:spPr bwMode="auto">
          <a:xfrm>
            <a:off x="4721643" y="8022427"/>
            <a:ext cx="1019590" cy="101959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2A5C88-CDE4-D041-A527-70E893731DF2}"/>
              </a:ext>
            </a:extLst>
          </p:cNvPr>
          <p:cNvGrpSpPr/>
          <p:nvPr/>
        </p:nvGrpSpPr>
        <p:grpSpPr>
          <a:xfrm>
            <a:off x="5014211" y="9242457"/>
            <a:ext cx="979822" cy="97903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6" name="Freeform 28">
              <a:extLst>
                <a:ext uri="{FF2B5EF4-FFF2-40B4-BE49-F238E27FC236}">
                  <a16:creationId xmlns:a16="http://schemas.microsoft.com/office/drawing/2014/main" id="{CAD4DCA2-3D95-404F-8A8D-C679CA107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86B8302-401C-9843-BDA5-D4CF0E255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475D12AB-71C0-5C4E-8758-AB2F636AE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50B89E2A-210B-4347-908E-9FB967105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59160217-6BDF-244D-9DA3-3AD3A6CAB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3">
              <a:extLst>
                <a:ext uri="{FF2B5EF4-FFF2-40B4-BE49-F238E27FC236}">
                  <a16:creationId xmlns:a16="http://schemas.microsoft.com/office/drawing/2014/main" id="{390C392A-91F1-A84A-98B4-1BC99CCDD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B0F7D24F-CF07-A54E-9874-BBFA3A0DC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C98174A1-351A-FA45-AD46-511F55F9E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B1E861D5-4127-7E47-BED6-82D2EAFD1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AFC43E05-7275-AC4A-80E0-52787EDF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4106437D-802C-1144-8DFB-39A4AA128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70A7F8AE-0F68-D94E-B19A-063896D39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62BEDAE6-60EC-E847-957E-4D9D4B09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054DD581-1333-5D45-B00A-67900D2EB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2">
              <a:extLst>
                <a:ext uri="{FF2B5EF4-FFF2-40B4-BE49-F238E27FC236}">
                  <a16:creationId xmlns:a16="http://schemas.microsoft.com/office/drawing/2014/main" id="{3F11A3F0-8163-F647-9343-08B6B0F2E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3">
              <a:extLst>
                <a:ext uri="{FF2B5EF4-FFF2-40B4-BE49-F238E27FC236}">
                  <a16:creationId xmlns:a16="http://schemas.microsoft.com/office/drawing/2014/main" id="{85427D6B-61CC-4243-980D-63E8043A6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85035907-15E5-CC40-9695-2174F819B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EB22C6C2-C756-2640-A7C8-6C05A3070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65246808-E410-014F-8DF0-022F0EFBC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47">
              <a:extLst>
                <a:ext uri="{FF2B5EF4-FFF2-40B4-BE49-F238E27FC236}">
                  <a16:creationId xmlns:a16="http://schemas.microsoft.com/office/drawing/2014/main" id="{50199402-3C90-714F-893B-A5C969892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48">
              <a:extLst>
                <a:ext uri="{FF2B5EF4-FFF2-40B4-BE49-F238E27FC236}">
                  <a16:creationId xmlns:a16="http://schemas.microsoft.com/office/drawing/2014/main" id="{8F2A674B-0A8B-2946-86F2-4F9670991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49">
              <a:extLst>
                <a:ext uri="{FF2B5EF4-FFF2-40B4-BE49-F238E27FC236}">
                  <a16:creationId xmlns:a16="http://schemas.microsoft.com/office/drawing/2014/main" id="{B2B3B1E7-77B0-AA4E-B65B-6C34BB558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0">
              <a:extLst>
                <a:ext uri="{FF2B5EF4-FFF2-40B4-BE49-F238E27FC236}">
                  <a16:creationId xmlns:a16="http://schemas.microsoft.com/office/drawing/2014/main" id="{0D800AC7-C269-1847-AC24-924A8531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1">
              <a:extLst>
                <a:ext uri="{FF2B5EF4-FFF2-40B4-BE49-F238E27FC236}">
                  <a16:creationId xmlns:a16="http://schemas.microsoft.com/office/drawing/2014/main" id="{D9A376DB-4A19-2B40-B362-0463254E2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2">
              <a:extLst>
                <a:ext uri="{FF2B5EF4-FFF2-40B4-BE49-F238E27FC236}">
                  <a16:creationId xmlns:a16="http://schemas.microsoft.com/office/drawing/2014/main" id="{85296B39-6A31-A048-96C4-3BF02D090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3">
              <a:extLst>
                <a:ext uri="{FF2B5EF4-FFF2-40B4-BE49-F238E27FC236}">
                  <a16:creationId xmlns:a16="http://schemas.microsoft.com/office/drawing/2014/main" id="{012D4B95-D7A8-F84D-9215-4BE071E14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19FEEB20-0A47-6440-B032-9FDB94B93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F04F0D40-3D2A-4A4F-AEBC-2C273BB6A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81C95903-F88D-4C44-AB90-EA64813C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38402530-19DA-FB40-8983-4F088C04B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F0A3B9E5-638C-594B-84D1-1A2110A2D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2E6C0FC0-5B97-104F-AE5E-44272D09E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EA23FEBC-DFA9-1848-9B4D-6E35D9F88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D2E983B8-290A-DF45-BC9C-089DF90FB0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DE8D3515-DBF1-CE4A-B41D-C49654424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63">
            <a:extLst>
              <a:ext uri="{FF2B5EF4-FFF2-40B4-BE49-F238E27FC236}">
                <a16:creationId xmlns:a16="http://schemas.microsoft.com/office/drawing/2014/main" id="{2A623CAB-F9DF-6A40-B771-DDADA06F2FBB}"/>
              </a:ext>
            </a:extLst>
          </p:cNvPr>
          <p:cNvSpPr>
            <a:spLocks noEditPoints="1"/>
          </p:cNvSpPr>
          <p:nvPr/>
        </p:nvSpPr>
        <p:spPr bwMode="auto">
          <a:xfrm>
            <a:off x="5468875" y="10282771"/>
            <a:ext cx="476926" cy="47616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F60437-955C-9C4F-B92D-259FA98D5F5B}"/>
              </a:ext>
            </a:extLst>
          </p:cNvPr>
          <p:cNvGrpSpPr/>
          <p:nvPr/>
        </p:nvGrpSpPr>
        <p:grpSpPr>
          <a:xfrm>
            <a:off x="11499565" y="8490832"/>
            <a:ext cx="1546728" cy="3542830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AA59E77-A012-B744-8056-13975C39D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EB30775-D56D-694D-AE73-8CC6AFEDF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C95426F-52B5-E54A-B2BE-467C53BCE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6" name="Freeform 55">
            <a:extLst>
              <a:ext uri="{FF2B5EF4-FFF2-40B4-BE49-F238E27FC236}">
                <a16:creationId xmlns:a16="http://schemas.microsoft.com/office/drawing/2014/main" id="{150DB8AF-F601-0246-9D48-92EA7F5B5EDD}"/>
              </a:ext>
            </a:extLst>
          </p:cNvPr>
          <p:cNvSpPr>
            <a:spLocks/>
          </p:cNvSpPr>
          <p:nvPr/>
        </p:nvSpPr>
        <p:spPr bwMode="auto">
          <a:xfrm>
            <a:off x="11025112" y="11763848"/>
            <a:ext cx="2690958" cy="888926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E5869A-B2B0-FC4F-AADD-D2B6DC500558}"/>
              </a:ext>
            </a:extLst>
          </p:cNvPr>
          <p:cNvSpPr txBox="1"/>
          <p:nvPr/>
        </p:nvSpPr>
        <p:spPr>
          <a:xfrm>
            <a:off x="12071704" y="1180575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Freeform 27">
            <a:extLst>
              <a:ext uri="{FF2B5EF4-FFF2-40B4-BE49-F238E27FC236}">
                <a16:creationId xmlns:a16="http://schemas.microsoft.com/office/drawing/2014/main" id="{5AFD1FDA-7D57-394D-854B-DC524DBD8461}"/>
              </a:ext>
            </a:extLst>
          </p:cNvPr>
          <p:cNvSpPr>
            <a:spLocks noEditPoints="1"/>
          </p:cNvSpPr>
          <p:nvPr/>
        </p:nvSpPr>
        <p:spPr bwMode="auto">
          <a:xfrm>
            <a:off x="11157798" y="9723050"/>
            <a:ext cx="657214" cy="65721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27">
            <a:extLst>
              <a:ext uri="{FF2B5EF4-FFF2-40B4-BE49-F238E27FC236}">
                <a16:creationId xmlns:a16="http://schemas.microsoft.com/office/drawing/2014/main" id="{56D067F7-8E13-AB43-B655-08815BF620AF}"/>
              </a:ext>
            </a:extLst>
          </p:cNvPr>
          <p:cNvSpPr>
            <a:spLocks noEditPoints="1"/>
          </p:cNvSpPr>
          <p:nvPr/>
        </p:nvSpPr>
        <p:spPr bwMode="auto">
          <a:xfrm>
            <a:off x="11124598" y="7997034"/>
            <a:ext cx="657214" cy="65721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27">
            <a:extLst>
              <a:ext uri="{FF2B5EF4-FFF2-40B4-BE49-F238E27FC236}">
                <a16:creationId xmlns:a16="http://schemas.microsoft.com/office/drawing/2014/main" id="{35897F8E-0640-6D4B-8E52-2ED2E7D890EF}"/>
              </a:ext>
            </a:extLst>
          </p:cNvPr>
          <p:cNvSpPr>
            <a:spLocks noEditPoints="1"/>
          </p:cNvSpPr>
          <p:nvPr/>
        </p:nvSpPr>
        <p:spPr bwMode="auto">
          <a:xfrm>
            <a:off x="13116616" y="9590650"/>
            <a:ext cx="657214" cy="65721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9AEC8C-779E-574F-B608-673CA88D1BAE}"/>
              </a:ext>
            </a:extLst>
          </p:cNvPr>
          <p:cNvGrpSpPr/>
          <p:nvPr/>
        </p:nvGrpSpPr>
        <p:grpSpPr>
          <a:xfrm>
            <a:off x="10578008" y="8659202"/>
            <a:ext cx="979822" cy="97903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9754E514-6D76-A44B-9D08-24626602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3FEDD089-460B-6E44-9E1A-C6029B373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2A376D64-9A0B-1D44-B40C-9A64B31AF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1">
              <a:extLst>
                <a:ext uri="{FF2B5EF4-FFF2-40B4-BE49-F238E27FC236}">
                  <a16:creationId xmlns:a16="http://schemas.microsoft.com/office/drawing/2014/main" id="{5E093BF8-CB30-5F4E-8586-AADD758E2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id="{18C34DBF-D88C-9C4C-8679-283C3310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3">
              <a:extLst>
                <a:ext uri="{FF2B5EF4-FFF2-40B4-BE49-F238E27FC236}">
                  <a16:creationId xmlns:a16="http://schemas.microsoft.com/office/drawing/2014/main" id="{3CBD9D0A-B013-8642-B759-7D8CCF33B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4">
              <a:extLst>
                <a:ext uri="{FF2B5EF4-FFF2-40B4-BE49-F238E27FC236}">
                  <a16:creationId xmlns:a16="http://schemas.microsoft.com/office/drawing/2014/main" id="{17276E8B-B1DF-E64F-BE74-D4AD02B6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35">
              <a:extLst>
                <a:ext uri="{FF2B5EF4-FFF2-40B4-BE49-F238E27FC236}">
                  <a16:creationId xmlns:a16="http://schemas.microsoft.com/office/drawing/2014/main" id="{647E9587-E090-8D4D-B99E-3978D8895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36">
              <a:extLst>
                <a:ext uri="{FF2B5EF4-FFF2-40B4-BE49-F238E27FC236}">
                  <a16:creationId xmlns:a16="http://schemas.microsoft.com/office/drawing/2014/main" id="{A0EFBC80-6012-FA41-B903-9D5A19E9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37">
              <a:extLst>
                <a:ext uri="{FF2B5EF4-FFF2-40B4-BE49-F238E27FC236}">
                  <a16:creationId xmlns:a16="http://schemas.microsoft.com/office/drawing/2014/main" id="{DBB90663-CDE5-1F40-B6E7-4B178F6E2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38">
              <a:extLst>
                <a:ext uri="{FF2B5EF4-FFF2-40B4-BE49-F238E27FC236}">
                  <a16:creationId xmlns:a16="http://schemas.microsoft.com/office/drawing/2014/main" id="{8B5D71B5-E6A9-DD4C-B8D8-F2C942BF4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39">
              <a:extLst>
                <a:ext uri="{FF2B5EF4-FFF2-40B4-BE49-F238E27FC236}">
                  <a16:creationId xmlns:a16="http://schemas.microsoft.com/office/drawing/2014/main" id="{0B6C0441-5F6E-2542-BFC4-5991C8BB0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0">
              <a:extLst>
                <a:ext uri="{FF2B5EF4-FFF2-40B4-BE49-F238E27FC236}">
                  <a16:creationId xmlns:a16="http://schemas.microsoft.com/office/drawing/2014/main" id="{F618FE3E-993C-B744-81E3-BE90FC03F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1">
              <a:extLst>
                <a:ext uri="{FF2B5EF4-FFF2-40B4-BE49-F238E27FC236}">
                  <a16:creationId xmlns:a16="http://schemas.microsoft.com/office/drawing/2014/main" id="{6C108F9B-9387-304A-AFE1-7692C683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2">
              <a:extLst>
                <a:ext uri="{FF2B5EF4-FFF2-40B4-BE49-F238E27FC236}">
                  <a16:creationId xmlns:a16="http://schemas.microsoft.com/office/drawing/2014/main" id="{E6984179-0786-824A-90A9-398F6AA3D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3">
              <a:extLst>
                <a:ext uri="{FF2B5EF4-FFF2-40B4-BE49-F238E27FC236}">
                  <a16:creationId xmlns:a16="http://schemas.microsoft.com/office/drawing/2014/main" id="{38058B56-51CC-1744-8903-995337D46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4">
              <a:extLst>
                <a:ext uri="{FF2B5EF4-FFF2-40B4-BE49-F238E27FC236}">
                  <a16:creationId xmlns:a16="http://schemas.microsoft.com/office/drawing/2014/main" id="{52C4B9F1-1ED9-584A-A864-E469D7BA6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45">
              <a:extLst>
                <a:ext uri="{FF2B5EF4-FFF2-40B4-BE49-F238E27FC236}">
                  <a16:creationId xmlns:a16="http://schemas.microsoft.com/office/drawing/2014/main" id="{91905D57-886C-7F4C-A04E-551B6E0D3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46">
              <a:extLst>
                <a:ext uri="{FF2B5EF4-FFF2-40B4-BE49-F238E27FC236}">
                  <a16:creationId xmlns:a16="http://schemas.microsoft.com/office/drawing/2014/main" id="{ECE92F67-AB99-C340-87A3-039A04583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47">
              <a:extLst>
                <a:ext uri="{FF2B5EF4-FFF2-40B4-BE49-F238E27FC236}">
                  <a16:creationId xmlns:a16="http://schemas.microsoft.com/office/drawing/2014/main" id="{CE9B92F6-9C5A-3943-B724-051BACA90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48">
              <a:extLst>
                <a:ext uri="{FF2B5EF4-FFF2-40B4-BE49-F238E27FC236}">
                  <a16:creationId xmlns:a16="http://schemas.microsoft.com/office/drawing/2014/main" id="{D551D063-DB3E-2A4F-BFAD-992949297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49">
              <a:extLst>
                <a:ext uri="{FF2B5EF4-FFF2-40B4-BE49-F238E27FC236}">
                  <a16:creationId xmlns:a16="http://schemas.microsoft.com/office/drawing/2014/main" id="{57D60A08-6397-434A-9424-E9DC521BE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0">
              <a:extLst>
                <a:ext uri="{FF2B5EF4-FFF2-40B4-BE49-F238E27FC236}">
                  <a16:creationId xmlns:a16="http://schemas.microsoft.com/office/drawing/2014/main" id="{E28A78E3-0E6D-A547-8188-EF87C886D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1">
              <a:extLst>
                <a:ext uri="{FF2B5EF4-FFF2-40B4-BE49-F238E27FC236}">
                  <a16:creationId xmlns:a16="http://schemas.microsoft.com/office/drawing/2014/main" id="{D1ECD860-728B-864C-9A5F-B65660949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2">
              <a:extLst>
                <a:ext uri="{FF2B5EF4-FFF2-40B4-BE49-F238E27FC236}">
                  <a16:creationId xmlns:a16="http://schemas.microsoft.com/office/drawing/2014/main" id="{609F067F-E9E9-3647-B82B-78FCA610B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BD8C50B1-E58E-A841-9F45-D028C0AD2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4">
              <a:extLst>
                <a:ext uri="{FF2B5EF4-FFF2-40B4-BE49-F238E27FC236}">
                  <a16:creationId xmlns:a16="http://schemas.microsoft.com/office/drawing/2014/main" id="{68748DA2-6FF6-C64D-97D7-2D3B28C3C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55">
              <a:extLst>
                <a:ext uri="{FF2B5EF4-FFF2-40B4-BE49-F238E27FC236}">
                  <a16:creationId xmlns:a16="http://schemas.microsoft.com/office/drawing/2014/main" id="{88EED8F1-D5F2-A947-AB4F-7B00FA103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56">
              <a:extLst>
                <a:ext uri="{FF2B5EF4-FFF2-40B4-BE49-F238E27FC236}">
                  <a16:creationId xmlns:a16="http://schemas.microsoft.com/office/drawing/2014/main" id="{269872DF-8D00-D242-A37B-36DF901FA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57">
              <a:extLst>
                <a:ext uri="{FF2B5EF4-FFF2-40B4-BE49-F238E27FC236}">
                  <a16:creationId xmlns:a16="http://schemas.microsoft.com/office/drawing/2014/main" id="{021856A7-D434-1E41-972A-5BB21A72C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58">
              <a:extLst>
                <a:ext uri="{FF2B5EF4-FFF2-40B4-BE49-F238E27FC236}">
                  <a16:creationId xmlns:a16="http://schemas.microsoft.com/office/drawing/2014/main" id="{75F71622-0FFF-234B-849D-F6F8BDA5F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59">
              <a:extLst>
                <a:ext uri="{FF2B5EF4-FFF2-40B4-BE49-F238E27FC236}">
                  <a16:creationId xmlns:a16="http://schemas.microsoft.com/office/drawing/2014/main" id="{998713E8-136A-084E-BA5B-7A5FD4A83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60">
              <a:extLst>
                <a:ext uri="{FF2B5EF4-FFF2-40B4-BE49-F238E27FC236}">
                  <a16:creationId xmlns:a16="http://schemas.microsoft.com/office/drawing/2014/main" id="{BDE2AAFB-5E24-5F4E-AA36-CDC5D09EF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61">
              <a:extLst>
                <a:ext uri="{FF2B5EF4-FFF2-40B4-BE49-F238E27FC236}">
                  <a16:creationId xmlns:a16="http://schemas.microsoft.com/office/drawing/2014/main" id="{A4700442-A6F3-EC45-9ACF-0D9554A73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62">
              <a:extLst>
                <a:ext uri="{FF2B5EF4-FFF2-40B4-BE49-F238E27FC236}">
                  <a16:creationId xmlns:a16="http://schemas.microsoft.com/office/drawing/2014/main" id="{8F252668-E660-F049-ABE6-13CE456BC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7" name="Freeform 27">
            <a:extLst>
              <a:ext uri="{FF2B5EF4-FFF2-40B4-BE49-F238E27FC236}">
                <a16:creationId xmlns:a16="http://schemas.microsoft.com/office/drawing/2014/main" id="{57483D3B-A257-0749-AE37-2D0F62601E9F}"/>
              </a:ext>
            </a:extLst>
          </p:cNvPr>
          <p:cNvSpPr>
            <a:spLocks noEditPoints="1"/>
          </p:cNvSpPr>
          <p:nvPr/>
        </p:nvSpPr>
        <p:spPr bwMode="auto">
          <a:xfrm>
            <a:off x="11795100" y="7438804"/>
            <a:ext cx="1019590" cy="101959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rgbClr val="FCF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Freeform 27">
            <a:extLst>
              <a:ext uri="{FF2B5EF4-FFF2-40B4-BE49-F238E27FC236}">
                <a16:creationId xmlns:a16="http://schemas.microsoft.com/office/drawing/2014/main" id="{56201197-74C7-3C4A-A366-6FD2F454CFDF}"/>
              </a:ext>
            </a:extLst>
          </p:cNvPr>
          <p:cNvSpPr>
            <a:spLocks noEditPoints="1"/>
          </p:cNvSpPr>
          <p:nvPr/>
        </p:nvSpPr>
        <p:spPr bwMode="auto">
          <a:xfrm>
            <a:off x="12370590" y="8652607"/>
            <a:ext cx="578962" cy="57896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Freeform 23">
            <a:extLst>
              <a:ext uri="{FF2B5EF4-FFF2-40B4-BE49-F238E27FC236}">
                <a16:creationId xmlns:a16="http://schemas.microsoft.com/office/drawing/2014/main" id="{E4E7A0C8-5840-0B48-946C-77575FF24FA5}"/>
              </a:ext>
            </a:extLst>
          </p:cNvPr>
          <p:cNvSpPr>
            <a:spLocks noEditPoints="1"/>
          </p:cNvSpPr>
          <p:nvPr/>
        </p:nvSpPr>
        <p:spPr bwMode="auto">
          <a:xfrm>
            <a:off x="12805967" y="7785848"/>
            <a:ext cx="1057144" cy="1056974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4A8EC73-552A-0443-AB11-51A02486CDEF}"/>
              </a:ext>
            </a:extLst>
          </p:cNvPr>
          <p:cNvGrpSpPr/>
          <p:nvPr/>
        </p:nvGrpSpPr>
        <p:grpSpPr>
          <a:xfrm>
            <a:off x="10962266" y="7044448"/>
            <a:ext cx="865926" cy="865230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F3513F2E-2D22-8C44-9424-AF5B4E4F6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E46B4F88-3418-8E4E-96AF-74AFA97F8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092D2E24-3FDA-7F4F-A94F-16ED5ED42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5CBCBCAD-6A6A-094F-B185-1EFA700C2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9A59671D-0F13-7746-AAC8-CAE3C1590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3">
              <a:extLst>
                <a:ext uri="{FF2B5EF4-FFF2-40B4-BE49-F238E27FC236}">
                  <a16:creationId xmlns:a16="http://schemas.microsoft.com/office/drawing/2014/main" id="{E15DEA81-1301-744B-85B4-B7296FEFE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AA8E560A-8F2E-FF45-B77E-43DC0272D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F073E082-BE5A-1A42-933A-0C46BDB13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AEAC57A4-B85A-7844-8B53-49BC4434A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F93353FC-9610-8C4A-9C29-26CADE916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8FB418CE-5758-AE44-8328-BBA1A790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A8D1DBEC-BE6F-D04F-9C9B-A0941AABF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A645BCC7-8CFD-6A47-9400-2FB4FE992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CB8435B0-BB38-4841-BF46-5508154F5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735E75BF-3F5B-1D43-B41A-00BA4C8DA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90E586B5-6A72-2743-A355-CA8FF3ED4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E1748D17-4ECB-0347-9805-D666809EA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45">
              <a:extLst>
                <a:ext uri="{FF2B5EF4-FFF2-40B4-BE49-F238E27FC236}">
                  <a16:creationId xmlns:a16="http://schemas.microsoft.com/office/drawing/2014/main" id="{56B021C2-0A42-D24A-AC6E-62415E341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54A64B8D-E9A6-8744-9033-246B9E6A3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5D9D2081-C5F6-744C-963D-DFF82095E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9B7248D0-D876-F746-B9D4-8A2547A62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8ABEE0B0-4BC0-9D49-96B6-EF94E49C9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3ACC72FF-B201-4341-8374-1958A1B6B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6B68C60B-A952-D34A-8CCF-3C57FA7E6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9C5332D3-CB8E-A14F-AAE1-02070A7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FC59306E-97CB-3944-8337-A42027A8A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A33521B2-4EB6-B040-8307-2B62FDA37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C10CDD64-A749-7143-9B86-2740E55A8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452E2583-8F89-5240-A808-63690F0AC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74603E4C-392C-2741-A7BB-6EF257710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90EFF880-EB44-2342-84E1-1DD6B8CE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Freeform 59">
              <a:extLst>
                <a:ext uri="{FF2B5EF4-FFF2-40B4-BE49-F238E27FC236}">
                  <a16:creationId xmlns:a16="http://schemas.microsoft.com/office/drawing/2014/main" id="{2BCB1AFF-F384-A947-A37C-1966C7DCC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Freeform 60">
              <a:extLst>
                <a:ext uri="{FF2B5EF4-FFF2-40B4-BE49-F238E27FC236}">
                  <a16:creationId xmlns:a16="http://schemas.microsoft.com/office/drawing/2014/main" id="{FE2523FC-D073-D241-B716-2344BB40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Freeform 61">
              <a:extLst>
                <a:ext uri="{FF2B5EF4-FFF2-40B4-BE49-F238E27FC236}">
                  <a16:creationId xmlns:a16="http://schemas.microsoft.com/office/drawing/2014/main" id="{36FA0C67-4B76-F24D-8191-80E0BAD4B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62">
              <a:extLst>
                <a:ext uri="{FF2B5EF4-FFF2-40B4-BE49-F238E27FC236}">
                  <a16:creationId xmlns:a16="http://schemas.microsoft.com/office/drawing/2014/main" id="{AA3575DC-B80C-FF4B-BA80-A0035C2552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6" name="Freeform 63">
            <a:extLst>
              <a:ext uri="{FF2B5EF4-FFF2-40B4-BE49-F238E27FC236}">
                <a16:creationId xmlns:a16="http://schemas.microsoft.com/office/drawing/2014/main" id="{1C1CCE63-DB1E-484C-9BA0-AEB90AAF24B2}"/>
              </a:ext>
            </a:extLst>
          </p:cNvPr>
          <p:cNvSpPr>
            <a:spLocks noEditPoints="1"/>
          </p:cNvSpPr>
          <p:nvPr/>
        </p:nvSpPr>
        <p:spPr bwMode="auto">
          <a:xfrm>
            <a:off x="13052784" y="8969538"/>
            <a:ext cx="476926" cy="47616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7" name="Freeform 63">
            <a:extLst>
              <a:ext uri="{FF2B5EF4-FFF2-40B4-BE49-F238E27FC236}">
                <a16:creationId xmlns:a16="http://schemas.microsoft.com/office/drawing/2014/main" id="{BE5678F8-E4CE-FE4C-9F1F-0D1C7D764E6C}"/>
              </a:ext>
            </a:extLst>
          </p:cNvPr>
          <p:cNvSpPr>
            <a:spLocks noEditPoints="1"/>
          </p:cNvSpPr>
          <p:nvPr/>
        </p:nvSpPr>
        <p:spPr bwMode="auto">
          <a:xfrm>
            <a:off x="10617112" y="8146444"/>
            <a:ext cx="476926" cy="47616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8" name="Freeform 27">
            <a:extLst>
              <a:ext uri="{FF2B5EF4-FFF2-40B4-BE49-F238E27FC236}">
                <a16:creationId xmlns:a16="http://schemas.microsoft.com/office/drawing/2014/main" id="{151224F1-AF2D-404A-9F36-210063D9BAAA}"/>
              </a:ext>
            </a:extLst>
          </p:cNvPr>
          <p:cNvSpPr>
            <a:spLocks noEditPoints="1"/>
          </p:cNvSpPr>
          <p:nvPr/>
        </p:nvSpPr>
        <p:spPr bwMode="auto">
          <a:xfrm>
            <a:off x="12652800" y="7119402"/>
            <a:ext cx="657214" cy="65721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854EB75-9D76-DE42-BC2F-86AAA17865FE}"/>
              </a:ext>
            </a:extLst>
          </p:cNvPr>
          <p:cNvGrpSpPr/>
          <p:nvPr/>
        </p:nvGrpSpPr>
        <p:grpSpPr>
          <a:xfrm>
            <a:off x="11770652" y="6374706"/>
            <a:ext cx="979822" cy="97903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024182FD-077D-7842-B3A6-2E7CE1AC4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29">
              <a:extLst>
                <a:ext uri="{FF2B5EF4-FFF2-40B4-BE49-F238E27FC236}">
                  <a16:creationId xmlns:a16="http://schemas.microsoft.com/office/drawing/2014/main" id="{ED56131F-EE09-8B41-B640-9C5975244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0">
              <a:extLst>
                <a:ext uri="{FF2B5EF4-FFF2-40B4-BE49-F238E27FC236}">
                  <a16:creationId xmlns:a16="http://schemas.microsoft.com/office/drawing/2014/main" id="{BF106807-7429-A144-B359-BBDF14495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1">
              <a:extLst>
                <a:ext uri="{FF2B5EF4-FFF2-40B4-BE49-F238E27FC236}">
                  <a16:creationId xmlns:a16="http://schemas.microsoft.com/office/drawing/2014/main" id="{61BC66CA-51CE-B544-85D5-5DB4B7B34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2">
              <a:extLst>
                <a:ext uri="{FF2B5EF4-FFF2-40B4-BE49-F238E27FC236}">
                  <a16:creationId xmlns:a16="http://schemas.microsoft.com/office/drawing/2014/main" id="{C390855C-94C3-6C46-9543-A9C6E1513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3">
              <a:extLst>
                <a:ext uri="{FF2B5EF4-FFF2-40B4-BE49-F238E27FC236}">
                  <a16:creationId xmlns:a16="http://schemas.microsoft.com/office/drawing/2014/main" id="{46E93168-539B-9E4A-9C4E-96F3E47C4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4">
              <a:extLst>
                <a:ext uri="{FF2B5EF4-FFF2-40B4-BE49-F238E27FC236}">
                  <a16:creationId xmlns:a16="http://schemas.microsoft.com/office/drawing/2014/main" id="{178B3435-E4DF-4140-974D-6FAE50560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35">
              <a:extLst>
                <a:ext uri="{FF2B5EF4-FFF2-40B4-BE49-F238E27FC236}">
                  <a16:creationId xmlns:a16="http://schemas.microsoft.com/office/drawing/2014/main" id="{FD91A8F0-7458-7E49-95B3-CC4AE4980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36">
              <a:extLst>
                <a:ext uri="{FF2B5EF4-FFF2-40B4-BE49-F238E27FC236}">
                  <a16:creationId xmlns:a16="http://schemas.microsoft.com/office/drawing/2014/main" id="{B0744C8C-93B2-5140-A442-6F78524E3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37">
              <a:extLst>
                <a:ext uri="{FF2B5EF4-FFF2-40B4-BE49-F238E27FC236}">
                  <a16:creationId xmlns:a16="http://schemas.microsoft.com/office/drawing/2014/main" id="{83E11FF1-83C0-BE49-91F2-2BD7F19C6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38">
              <a:extLst>
                <a:ext uri="{FF2B5EF4-FFF2-40B4-BE49-F238E27FC236}">
                  <a16:creationId xmlns:a16="http://schemas.microsoft.com/office/drawing/2014/main" id="{29A0193A-E92D-8A48-A7E8-B3A2ECC17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39">
              <a:extLst>
                <a:ext uri="{FF2B5EF4-FFF2-40B4-BE49-F238E27FC236}">
                  <a16:creationId xmlns:a16="http://schemas.microsoft.com/office/drawing/2014/main" id="{282D2BCC-AA09-6145-8AE4-0D0250179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0">
              <a:extLst>
                <a:ext uri="{FF2B5EF4-FFF2-40B4-BE49-F238E27FC236}">
                  <a16:creationId xmlns:a16="http://schemas.microsoft.com/office/drawing/2014/main" id="{11B1E631-B4AE-8045-9037-5E4ECB3B3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1">
              <a:extLst>
                <a:ext uri="{FF2B5EF4-FFF2-40B4-BE49-F238E27FC236}">
                  <a16:creationId xmlns:a16="http://schemas.microsoft.com/office/drawing/2014/main" id="{B51FE39D-0752-B840-8D86-739F78A5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2">
              <a:extLst>
                <a:ext uri="{FF2B5EF4-FFF2-40B4-BE49-F238E27FC236}">
                  <a16:creationId xmlns:a16="http://schemas.microsoft.com/office/drawing/2014/main" id="{F5E1272B-9F5A-9342-90C5-ED856F646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3">
              <a:extLst>
                <a:ext uri="{FF2B5EF4-FFF2-40B4-BE49-F238E27FC236}">
                  <a16:creationId xmlns:a16="http://schemas.microsoft.com/office/drawing/2014/main" id="{44EB2F39-C4B0-ED47-A055-0AA38283B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4">
              <a:extLst>
                <a:ext uri="{FF2B5EF4-FFF2-40B4-BE49-F238E27FC236}">
                  <a16:creationId xmlns:a16="http://schemas.microsoft.com/office/drawing/2014/main" id="{95FA4AEA-E99D-DD47-975C-5AB0FFDA6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45">
              <a:extLst>
                <a:ext uri="{FF2B5EF4-FFF2-40B4-BE49-F238E27FC236}">
                  <a16:creationId xmlns:a16="http://schemas.microsoft.com/office/drawing/2014/main" id="{9AD6D5D4-22E2-ED49-AE16-DCC56423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46">
              <a:extLst>
                <a:ext uri="{FF2B5EF4-FFF2-40B4-BE49-F238E27FC236}">
                  <a16:creationId xmlns:a16="http://schemas.microsoft.com/office/drawing/2014/main" id="{DD2B116B-4DE0-324C-A291-815FF2D7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47">
              <a:extLst>
                <a:ext uri="{FF2B5EF4-FFF2-40B4-BE49-F238E27FC236}">
                  <a16:creationId xmlns:a16="http://schemas.microsoft.com/office/drawing/2014/main" id="{728CC656-D907-2D42-AB8B-E3CF21D7C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48">
              <a:extLst>
                <a:ext uri="{FF2B5EF4-FFF2-40B4-BE49-F238E27FC236}">
                  <a16:creationId xmlns:a16="http://schemas.microsoft.com/office/drawing/2014/main" id="{952FB2E4-E59E-6E4D-8593-C96BBBC36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49">
              <a:extLst>
                <a:ext uri="{FF2B5EF4-FFF2-40B4-BE49-F238E27FC236}">
                  <a16:creationId xmlns:a16="http://schemas.microsoft.com/office/drawing/2014/main" id="{1C9B676A-E9E6-B941-8B9E-39E5207B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0">
              <a:extLst>
                <a:ext uri="{FF2B5EF4-FFF2-40B4-BE49-F238E27FC236}">
                  <a16:creationId xmlns:a16="http://schemas.microsoft.com/office/drawing/2014/main" id="{1FBCF465-71FE-254C-A84B-D6FDE0D60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1">
              <a:extLst>
                <a:ext uri="{FF2B5EF4-FFF2-40B4-BE49-F238E27FC236}">
                  <a16:creationId xmlns:a16="http://schemas.microsoft.com/office/drawing/2014/main" id="{26A44509-74CD-0346-A4CA-11DEC0FA1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2">
              <a:extLst>
                <a:ext uri="{FF2B5EF4-FFF2-40B4-BE49-F238E27FC236}">
                  <a16:creationId xmlns:a16="http://schemas.microsoft.com/office/drawing/2014/main" id="{57F8FAB3-C6C4-084F-8B45-4341BAA64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3">
              <a:extLst>
                <a:ext uri="{FF2B5EF4-FFF2-40B4-BE49-F238E27FC236}">
                  <a16:creationId xmlns:a16="http://schemas.microsoft.com/office/drawing/2014/main" id="{7B30D2B2-CFA0-2C44-BF3E-6D1D3A3E6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1FC15F59-2255-024F-915A-D4638DD0D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55">
              <a:extLst>
                <a:ext uri="{FF2B5EF4-FFF2-40B4-BE49-F238E27FC236}">
                  <a16:creationId xmlns:a16="http://schemas.microsoft.com/office/drawing/2014/main" id="{48D1B7D1-A318-054A-867D-B3855C021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56">
              <a:extLst>
                <a:ext uri="{FF2B5EF4-FFF2-40B4-BE49-F238E27FC236}">
                  <a16:creationId xmlns:a16="http://schemas.microsoft.com/office/drawing/2014/main" id="{A9D33663-33CD-E847-B7F2-D09FB6BE4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57">
              <a:extLst>
                <a:ext uri="{FF2B5EF4-FFF2-40B4-BE49-F238E27FC236}">
                  <a16:creationId xmlns:a16="http://schemas.microsoft.com/office/drawing/2014/main" id="{17F4AF94-5F49-5E4E-8FCA-0B2917FD7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Freeform 58">
              <a:extLst>
                <a:ext uri="{FF2B5EF4-FFF2-40B4-BE49-F238E27FC236}">
                  <a16:creationId xmlns:a16="http://schemas.microsoft.com/office/drawing/2014/main" id="{68A7BE4F-2754-E344-AD5B-7A4B9E87A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59">
              <a:extLst>
                <a:ext uri="{FF2B5EF4-FFF2-40B4-BE49-F238E27FC236}">
                  <a16:creationId xmlns:a16="http://schemas.microsoft.com/office/drawing/2014/main" id="{EB539FD6-2AF5-0040-8861-00E19DFE0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60">
              <a:extLst>
                <a:ext uri="{FF2B5EF4-FFF2-40B4-BE49-F238E27FC236}">
                  <a16:creationId xmlns:a16="http://schemas.microsoft.com/office/drawing/2014/main" id="{59D3F82C-E95F-9C4B-8668-F84E0A2FF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61">
              <a:extLst>
                <a:ext uri="{FF2B5EF4-FFF2-40B4-BE49-F238E27FC236}">
                  <a16:creationId xmlns:a16="http://schemas.microsoft.com/office/drawing/2014/main" id="{888A95E8-707B-3A43-A620-612867F4B9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62">
              <a:extLst>
                <a:ext uri="{FF2B5EF4-FFF2-40B4-BE49-F238E27FC236}">
                  <a16:creationId xmlns:a16="http://schemas.microsoft.com/office/drawing/2014/main" id="{A9AFC47C-76EA-E940-B816-067120B1F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62C7B9A-9C23-324B-BFD4-D606FBAD9A05}"/>
              </a:ext>
            </a:extLst>
          </p:cNvPr>
          <p:cNvGrpSpPr/>
          <p:nvPr/>
        </p:nvGrpSpPr>
        <p:grpSpPr>
          <a:xfrm>
            <a:off x="18735021" y="7550763"/>
            <a:ext cx="1816610" cy="4531974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0DD64126-5148-384E-8FFB-7B1108FB1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520D863-EAAD-D341-B342-3387C0F33C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1B31E91-A010-EA44-B88F-137A3F27A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25EA08F-55BF-D44A-8993-5E2B3CC19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FE7BEFCA-9152-F849-8B3E-CD3923E29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1680FCCB-CFE7-FA46-AE46-B91BE8128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2" name="Freeform 181">
            <a:extLst>
              <a:ext uri="{FF2B5EF4-FFF2-40B4-BE49-F238E27FC236}">
                <a16:creationId xmlns:a16="http://schemas.microsoft.com/office/drawing/2014/main" id="{96FCFA06-E935-1341-B48B-155847AABBA1}"/>
              </a:ext>
            </a:extLst>
          </p:cNvPr>
          <p:cNvSpPr>
            <a:spLocks/>
          </p:cNvSpPr>
          <p:nvPr/>
        </p:nvSpPr>
        <p:spPr bwMode="auto">
          <a:xfrm>
            <a:off x="18355999" y="11733263"/>
            <a:ext cx="2690958" cy="888926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64ADDA1-D64F-D04E-B913-A93920217CE9}"/>
              </a:ext>
            </a:extLst>
          </p:cNvPr>
          <p:cNvSpPr txBox="1"/>
          <p:nvPr/>
        </p:nvSpPr>
        <p:spPr>
          <a:xfrm>
            <a:off x="19422675" y="11775172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Freeform 23">
            <a:extLst>
              <a:ext uri="{FF2B5EF4-FFF2-40B4-BE49-F238E27FC236}">
                <a16:creationId xmlns:a16="http://schemas.microsoft.com/office/drawing/2014/main" id="{DB448AE3-B545-AE4E-AED7-052CA7F95D16}"/>
              </a:ext>
            </a:extLst>
          </p:cNvPr>
          <p:cNvSpPr>
            <a:spLocks noEditPoints="1"/>
          </p:cNvSpPr>
          <p:nvPr/>
        </p:nvSpPr>
        <p:spPr bwMode="auto">
          <a:xfrm>
            <a:off x="20459666" y="7989115"/>
            <a:ext cx="1057144" cy="1056974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5" name="Freeform 27">
            <a:extLst>
              <a:ext uri="{FF2B5EF4-FFF2-40B4-BE49-F238E27FC236}">
                <a16:creationId xmlns:a16="http://schemas.microsoft.com/office/drawing/2014/main" id="{8FAE68E8-5ECF-9E4C-AD11-729745CA5556}"/>
              </a:ext>
            </a:extLst>
          </p:cNvPr>
          <p:cNvSpPr>
            <a:spLocks noEditPoints="1"/>
          </p:cNvSpPr>
          <p:nvPr/>
        </p:nvSpPr>
        <p:spPr bwMode="auto">
          <a:xfrm>
            <a:off x="19270181" y="6905707"/>
            <a:ext cx="1019590" cy="101959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6" name="Freeform 27">
            <a:extLst>
              <a:ext uri="{FF2B5EF4-FFF2-40B4-BE49-F238E27FC236}">
                <a16:creationId xmlns:a16="http://schemas.microsoft.com/office/drawing/2014/main" id="{4E7B928B-1A1D-D044-8282-9E1E13A20863}"/>
              </a:ext>
            </a:extLst>
          </p:cNvPr>
          <p:cNvSpPr>
            <a:spLocks noEditPoints="1"/>
          </p:cNvSpPr>
          <p:nvPr/>
        </p:nvSpPr>
        <p:spPr bwMode="auto">
          <a:xfrm>
            <a:off x="20496723" y="9908201"/>
            <a:ext cx="491518" cy="49151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7" name="Freeform 63">
            <a:extLst>
              <a:ext uri="{FF2B5EF4-FFF2-40B4-BE49-F238E27FC236}">
                <a16:creationId xmlns:a16="http://schemas.microsoft.com/office/drawing/2014/main" id="{0E030CF8-3B05-7841-8329-EE99148A5003}"/>
              </a:ext>
            </a:extLst>
          </p:cNvPr>
          <p:cNvSpPr>
            <a:spLocks noEditPoints="1"/>
          </p:cNvSpPr>
          <p:nvPr/>
        </p:nvSpPr>
        <p:spPr bwMode="auto">
          <a:xfrm>
            <a:off x="20613375" y="9309081"/>
            <a:ext cx="476926" cy="47616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B61A62D-9287-124C-9DB4-12F616E97175}"/>
              </a:ext>
            </a:extLst>
          </p:cNvPr>
          <p:cNvGrpSpPr/>
          <p:nvPr/>
        </p:nvGrpSpPr>
        <p:grpSpPr>
          <a:xfrm>
            <a:off x="17861927" y="8340657"/>
            <a:ext cx="979822" cy="97903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ECB7DD6E-8FA1-9C46-967F-00C1761B1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A2286038-59AB-8745-B82A-CA3EDFE60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8D47FDAC-A9BA-364D-9DBB-E5E9E6277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8A93F7BE-4F95-884B-9169-7F5859002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746A8D93-DAFA-5045-AE23-7E2E12C14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690BD3A5-8A6E-EC4E-B299-419AFE5B4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30DF4624-A590-A04C-8F4A-276F0B596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40BEF521-FC07-2E44-AD92-8A61DF70E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2615B7A-14FD-2047-A3EF-29269F1D5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7BF29D68-E8CF-D645-B291-E3DE32465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B879DF7C-93CD-A041-BA27-11308146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39">
              <a:extLst>
                <a:ext uri="{FF2B5EF4-FFF2-40B4-BE49-F238E27FC236}">
                  <a16:creationId xmlns:a16="http://schemas.microsoft.com/office/drawing/2014/main" id="{6BFF0C96-17A0-364F-8926-1E950A12B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0">
              <a:extLst>
                <a:ext uri="{FF2B5EF4-FFF2-40B4-BE49-F238E27FC236}">
                  <a16:creationId xmlns:a16="http://schemas.microsoft.com/office/drawing/2014/main" id="{5A8C7CD0-0AAE-9A45-8ADA-D197E3136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CA20560D-57F8-6548-A65D-42BCF0FDA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2">
              <a:extLst>
                <a:ext uri="{FF2B5EF4-FFF2-40B4-BE49-F238E27FC236}">
                  <a16:creationId xmlns:a16="http://schemas.microsoft.com/office/drawing/2014/main" id="{00F1EB92-19B1-A742-97F0-769ECC329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3">
              <a:extLst>
                <a:ext uri="{FF2B5EF4-FFF2-40B4-BE49-F238E27FC236}">
                  <a16:creationId xmlns:a16="http://schemas.microsoft.com/office/drawing/2014/main" id="{6C940B28-DA53-974A-8CA9-E3AE7C5D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4">
              <a:extLst>
                <a:ext uri="{FF2B5EF4-FFF2-40B4-BE49-F238E27FC236}">
                  <a16:creationId xmlns:a16="http://schemas.microsoft.com/office/drawing/2014/main" id="{45D718C9-7F19-BB49-B70E-E6EF33944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45">
              <a:extLst>
                <a:ext uri="{FF2B5EF4-FFF2-40B4-BE49-F238E27FC236}">
                  <a16:creationId xmlns:a16="http://schemas.microsoft.com/office/drawing/2014/main" id="{38733ED4-163B-C447-9672-C8D3D4167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46">
              <a:extLst>
                <a:ext uri="{FF2B5EF4-FFF2-40B4-BE49-F238E27FC236}">
                  <a16:creationId xmlns:a16="http://schemas.microsoft.com/office/drawing/2014/main" id="{83898298-01C7-3047-A618-C48E7C945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47">
              <a:extLst>
                <a:ext uri="{FF2B5EF4-FFF2-40B4-BE49-F238E27FC236}">
                  <a16:creationId xmlns:a16="http://schemas.microsoft.com/office/drawing/2014/main" id="{892D7AA1-F739-6F40-9C5B-7B9887D11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48">
              <a:extLst>
                <a:ext uri="{FF2B5EF4-FFF2-40B4-BE49-F238E27FC236}">
                  <a16:creationId xmlns:a16="http://schemas.microsoft.com/office/drawing/2014/main" id="{72556F15-B78D-524B-AFB2-810941BEE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49">
              <a:extLst>
                <a:ext uri="{FF2B5EF4-FFF2-40B4-BE49-F238E27FC236}">
                  <a16:creationId xmlns:a16="http://schemas.microsoft.com/office/drawing/2014/main" id="{B0C28887-F1BB-3F43-87B4-5D55A42DD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0">
              <a:extLst>
                <a:ext uri="{FF2B5EF4-FFF2-40B4-BE49-F238E27FC236}">
                  <a16:creationId xmlns:a16="http://schemas.microsoft.com/office/drawing/2014/main" id="{AA48A414-518E-294F-876F-651CF4DA9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1">
              <a:extLst>
                <a:ext uri="{FF2B5EF4-FFF2-40B4-BE49-F238E27FC236}">
                  <a16:creationId xmlns:a16="http://schemas.microsoft.com/office/drawing/2014/main" id="{F7D0E7C5-1B6F-4347-976F-D82799A15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2">
              <a:extLst>
                <a:ext uri="{FF2B5EF4-FFF2-40B4-BE49-F238E27FC236}">
                  <a16:creationId xmlns:a16="http://schemas.microsoft.com/office/drawing/2014/main" id="{3CB1DD75-CC4A-B246-B595-3714024FC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3">
              <a:extLst>
                <a:ext uri="{FF2B5EF4-FFF2-40B4-BE49-F238E27FC236}">
                  <a16:creationId xmlns:a16="http://schemas.microsoft.com/office/drawing/2014/main" id="{231F6800-3821-7D45-BAD7-E7CF1A474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4">
              <a:extLst>
                <a:ext uri="{FF2B5EF4-FFF2-40B4-BE49-F238E27FC236}">
                  <a16:creationId xmlns:a16="http://schemas.microsoft.com/office/drawing/2014/main" id="{224C238C-3AAC-D44B-AE79-7B8B0D900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55">
              <a:extLst>
                <a:ext uri="{FF2B5EF4-FFF2-40B4-BE49-F238E27FC236}">
                  <a16:creationId xmlns:a16="http://schemas.microsoft.com/office/drawing/2014/main" id="{4EABF2B3-E633-A246-8075-60583F2B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56">
              <a:extLst>
                <a:ext uri="{FF2B5EF4-FFF2-40B4-BE49-F238E27FC236}">
                  <a16:creationId xmlns:a16="http://schemas.microsoft.com/office/drawing/2014/main" id="{F8D85D84-4481-0E45-B448-86BE9B67D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57">
              <a:extLst>
                <a:ext uri="{FF2B5EF4-FFF2-40B4-BE49-F238E27FC236}">
                  <a16:creationId xmlns:a16="http://schemas.microsoft.com/office/drawing/2014/main" id="{68B167BE-8FF0-264C-9FDC-CF8DE9EB4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9" name="Freeform 58">
              <a:extLst>
                <a:ext uri="{FF2B5EF4-FFF2-40B4-BE49-F238E27FC236}">
                  <a16:creationId xmlns:a16="http://schemas.microsoft.com/office/drawing/2014/main" id="{E95C7E30-0658-6948-8A21-03C58ABD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0" name="Freeform 59">
              <a:extLst>
                <a:ext uri="{FF2B5EF4-FFF2-40B4-BE49-F238E27FC236}">
                  <a16:creationId xmlns:a16="http://schemas.microsoft.com/office/drawing/2014/main" id="{C481A083-6ED7-D24F-94F6-6BA5E01C7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1" name="Freeform 60">
              <a:extLst>
                <a:ext uri="{FF2B5EF4-FFF2-40B4-BE49-F238E27FC236}">
                  <a16:creationId xmlns:a16="http://schemas.microsoft.com/office/drawing/2014/main" id="{0BB9C384-4ADC-8E47-9A33-0B30B0B71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61">
              <a:extLst>
                <a:ext uri="{FF2B5EF4-FFF2-40B4-BE49-F238E27FC236}">
                  <a16:creationId xmlns:a16="http://schemas.microsoft.com/office/drawing/2014/main" id="{4EEF0CEE-9869-B540-91B9-8DC28D44A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62">
              <a:extLst>
                <a:ext uri="{FF2B5EF4-FFF2-40B4-BE49-F238E27FC236}">
                  <a16:creationId xmlns:a16="http://schemas.microsoft.com/office/drawing/2014/main" id="{AE9B462C-E755-D047-AB89-955183739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24" name="Freeform 27">
            <a:extLst>
              <a:ext uri="{FF2B5EF4-FFF2-40B4-BE49-F238E27FC236}">
                <a16:creationId xmlns:a16="http://schemas.microsoft.com/office/drawing/2014/main" id="{6675794D-2C37-A041-B0CD-240E48843C98}"/>
              </a:ext>
            </a:extLst>
          </p:cNvPr>
          <p:cNvSpPr>
            <a:spLocks noEditPoints="1"/>
          </p:cNvSpPr>
          <p:nvPr/>
        </p:nvSpPr>
        <p:spPr bwMode="auto">
          <a:xfrm>
            <a:off x="18441713" y="9404511"/>
            <a:ext cx="657214" cy="65721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6750CFA-1387-8549-BEAC-BAF7F9F1446A}"/>
              </a:ext>
            </a:extLst>
          </p:cNvPr>
          <p:cNvGrpSpPr/>
          <p:nvPr/>
        </p:nvGrpSpPr>
        <p:grpSpPr>
          <a:xfrm>
            <a:off x="18534143" y="6409143"/>
            <a:ext cx="865926" cy="865230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6" name="Freeform 28">
              <a:extLst>
                <a:ext uri="{FF2B5EF4-FFF2-40B4-BE49-F238E27FC236}">
                  <a16:creationId xmlns:a16="http://schemas.microsoft.com/office/drawing/2014/main" id="{E4D39868-921E-3441-B5D7-5BBAA64C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29">
              <a:extLst>
                <a:ext uri="{FF2B5EF4-FFF2-40B4-BE49-F238E27FC236}">
                  <a16:creationId xmlns:a16="http://schemas.microsoft.com/office/drawing/2014/main" id="{5E2269C4-A705-6743-8027-26E4001E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0">
              <a:extLst>
                <a:ext uri="{FF2B5EF4-FFF2-40B4-BE49-F238E27FC236}">
                  <a16:creationId xmlns:a16="http://schemas.microsoft.com/office/drawing/2014/main" id="{81F21BB0-DBF5-B746-AE4E-12A773A86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1">
              <a:extLst>
                <a:ext uri="{FF2B5EF4-FFF2-40B4-BE49-F238E27FC236}">
                  <a16:creationId xmlns:a16="http://schemas.microsoft.com/office/drawing/2014/main" id="{D6781F2D-7A39-5E42-AD0E-28B025705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2">
              <a:extLst>
                <a:ext uri="{FF2B5EF4-FFF2-40B4-BE49-F238E27FC236}">
                  <a16:creationId xmlns:a16="http://schemas.microsoft.com/office/drawing/2014/main" id="{B09270EC-3E6F-594D-89C6-2A477EFD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3">
              <a:extLst>
                <a:ext uri="{FF2B5EF4-FFF2-40B4-BE49-F238E27FC236}">
                  <a16:creationId xmlns:a16="http://schemas.microsoft.com/office/drawing/2014/main" id="{66B3E4C0-B5A4-1045-A3BC-4BF474346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4">
              <a:extLst>
                <a:ext uri="{FF2B5EF4-FFF2-40B4-BE49-F238E27FC236}">
                  <a16:creationId xmlns:a16="http://schemas.microsoft.com/office/drawing/2014/main" id="{1DDE2AD9-4605-194F-B4F0-5464E7A15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35">
              <a:extLst>
                <a:ext uri="{FF2B5EF4-FFF2-40B4-BE49-F238E27FC236}">
                  <a16:creationId xmlns:a16="http://schemas.microsoft.com/office/drawing/2014/main" id="{870795D3-6211-EF4C-8AC3-E77382BF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36">
              <a:extLst>
                <a:ext uri="{FF2B5EF4-FFF2-40B4-BE49-F238E27FC236}">
                  <a16:creationId xmlns:a16="http://schemas.microsoft.com/office/drawing/2014/main" id="{6DE9E774-20D9-A440-955E-EA2325852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37">
              <a:extLst>
                <a:ext uri="{FF2B5EF4-FFF2-40B4-BE49-F238E27FC236}">
                  <a16:creationId xmlns:a16="http://schemas.microsoft.com/office/drawing/2014/main" id="{62416011-C36B-D44A-8AA3-9A8F5E92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38">
              <a:extLst>
                <a:ext uri="{FF2B5EF4-FFF2-40B4-BE49-F238E27FC236}">
                  <a16:creationId xmlns:a16="http://schemas.microsoft.com/office/drawing/2014/main" id="{282C3D98-EBA6-5E49-A672-535778A4E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39">
              <a:extLst>
                <a:ext uri="{FF2B5EF4-FFF2-40B4-BE49-F238E27FC236}">
                  <a16:creationId xmlns:a16="http://schemas.microsoft.com/office/drawing/2014/main" id="{19CB6BD6-5DE4-2244-BAE8-32FEA49E3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0">
              <a:extLst>
                <a:ext uri="{FF2B5EF4-FFF2-40B4-BE49-F238E27FC236}">
                  <a16:creationId xmlns:a16="http://schemas.microsoft.com/office/drawing/2014/main" id="{7B6AEA5E-88BA-FF4C-AE6B-CAD5E6D02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1">
              <a:extLst>
                <a:ext uri="{FF2B5EF4-FFF2-40B4-BE49-F238E27FC236}">
                  <a16:creationId xmlns:a16="http://schemas.microsoft.com/office/drawing/2014/main" id="{B99FD68F-392E-A545-B85D-EBCDE7A41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2">
              <a:extLst>
                <a:ext uri="{FF2B5EF4-FFF2-40B4-BE49-F238E27FC236}">
                  <a16:creationId xmlns:a16="http://schemas.microsoft.com/office/drawing/2014/main" id="{94B64BA4-F5D6-2A40-B7D8-BA7CE1C40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3">
              <a:extLst>
                <a:ext uri="{FF2B5EF4-FFF2-40B4-BE49-F238E27FC236}">
                  <a16:creationId xmlns:a16="http://schemas.microsoft.com/office/drawing/2014/main" id="{397E7B28-ADBE-014C-97F1-62D83ABF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4">
              <a:extLst>
                <a:ext uri="{FF2B5EF4-FFF2-40B4-BE49-F238E27FC236}">
                  <a16:creationId xmlns:a16="http://schemas.microsoft.com/office/drawing/2014/main" id="{8FA943B0-847E-B74F-805A-723EE5191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45">
              <a:extLst>
                <a:ext uri="{FF2B5EF4-FFF2-40B4-BE49-F238E27FC236}">
                  <a16:creationId xmlns:a16="http://schemas.microsoft.com/office/drawing/2014/main" id="{B5DCBB40-7752-CC46-B9ED-73D845DFF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46">
              <a:extLst>
                <a:ext uri="{FF2B5EF4-FFF2-40B4-BE49-F238E27FC236}">
                  <a16:creationId xmlns:a16="http://schemas.microsoft.com/office/drawing/2014/main" id="{9173F119-A79E-554E-BE78-7DADAF67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47">
              <a:extLst>
                <a:ext uri="{FF2B5EF4-FFF2-40B4-BE49-F238E27FC236}">
                  <a16:creationId xmlns:a16="http://schemas.microsoft.com/office/drawing/2014/main" id="{1E75E3CC-3D5E-FF4C-A3B8-3641602C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48">
              <a:extLst>
                <a:ext uri="{FF2B5EF4-FFF2-40B4-BE49-F238E27FC236}">
                  <a16:creationId xmlns:a16="http://schemas.microsoft.com/office/drawing/2014/main" id="{2E34DC54-9B4D-9B44-9088-FF875B1D7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49">
              <a:extLst>
                <a:ext uri="{FF2B5EF4-FFF2-40B4-BE49-F238E27FC236}">
                  <a16:creationId xmlns:a16="http://schemas.microsoft.com/office/drawing/2014/main" id="{3F823C0F-EE32-AC48-B679-22E26FC4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0">
              <a:extLst>
                <a:ext uri="{FF2B5EF4-FFF2-40B4-BE49-F238E27FC236}">
                  <a16:creationId xmlns:a16="http://schemas.microsoft.com/office/drawing/2014/main" id="{18D6786E-19B7-3449-AC70-5975DA5B0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1">
              <a:extLst>
                <a:ext uri="{FF2B5EF4-FFF2-40B4-BE49-F238E27FC236}">
                  <a16:creationId xmlns:a16="http://schemas.microsoft.com/office/drawing/2014/main" id="{B26C977D-6752-0448-8373-359FB849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2">
              <a:extLst>
                <a:ext uri="{FF2B5EF4-FFF2-40B4-BE49-F238E27FC236}">
                  <a16:creationId xmlns:a16="http://schemas.microsoft.com/office/drawing/2014/main" id="{6AE578B4-389B-B248-95B5-AC6D2E0EA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3">
              <a:extLst>
                <a:ext uri="{FF2B5EF4-FFF2-40B4-BE49-F238E27FC236}">
                  <a16:creationId xmlns:a16="http://schemas.microsoft.com/office/drawing/2014/main" id="{386EF3B7-BA65-854F-80E0-24556BEE4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4">
              <a:extLst>
                <a:ext uri="{FF2B5EF4-FFF2-40B4-BE49-F238E27FC236}">
                  <a16:creationId xmlns:a16="http://schemas.microsoft.com/office/drawing/2014/main" id="{1389AC1E-2514-0444-9A0B-BA911C4EA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55">
              <a:extLst>
                <a:ext uri="{FF2B5EF4-FFF2-40B4-BE49-F238E27FC236}">
                  <a16:creationId xmlns:a16="http://schemas.microsoft.com/office/drawing/2014/main" id="{4E321ABF-86AD-3842-B723-19C499D88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56">
              <a:extLst>
                <a:ext uri="{FF2B5EF4-FFF2-40B4-BE49-F238E27FC236}">
                  <a16:creationId xmlns:a16="http://schemas.microsoft.com/office/drawing/2014/main" id="{726C1DDA-706B-0247-AFD1-24F7DC515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57">
              <a:extLst>
                <a:ext uri="{FF2B5EF4-FFF2-40B4-BE49-F238E27FC236}">
                  <a16:creationId xmlns:a16="http://schemas.microsoft.com/office/drawing/2014/main" id="{51F06072-79FB-2F46-8227-EC17F9B5D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6" name="Freeform 58">
              <a:extLst>
                <a:ext uri="{FF2B5EF4-FFF2-40B4-BE49-F238E27FC236}">
                  <a16:creationId xmlns:a16="http://schemas.microsoft.com/office/drawing/2014/main" id="{B4C36C7D-E33D-A84E-B831-5A1D4E7D8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59">
              <a:extLst>
                <a:ext uri="{FF2B5EF4-FFF2-40B4-BE49-F238E27FC236}">
                  <a16:creationId xmlns:a16="http://schemas.microsoft.com/office/drawing/2014/main" id="{22E0FD71-8A57-F048-BF23-DB6361169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60">
              <a:extLst>
                <a:ext uri="{FF2B5EF4-FFF2-40B4-BE49-F238E27FC236}">
                  <a16:creationId xmlns:a16="http://schemas.microsoft.com/office/drawing/2014/main" id="{F93A0BDA-5A29-E54E-B786-2A8C2268A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61">
              <a:extLst>
                <a:ext uri="{FF2B5EF4-FFF2-40B4-BE49-F238E27FC236}">
                  <a16:creationId xmlns:a16="http://schemas.microsoft.com/office/drawing/2014/main" id="{279E0A45-6590-044E-AE08-04C9B0450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62">
              <a:extLst>
                <a:ext uri="{FF2B5EF4-FFF2-40B4-BE49-F238E27FC236}">
                  <a16:creationId xmlns:a16="http://schemas.microsoft.com/office/drawing/2014/main" id="{3E9F67DB-E06C-3942-A393-3FC97F63B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0B967D7-5FC6-444F-B316-CE7D84A5F7A5}"/>
              </a:ext>
            </a:extLst>
          </p:cNvPr>
          <p:cNvGrpSpPr/>
          <p:nvPr/>
        </p:nvGrpSpPr>
        <p:grpSpPr>
          <a:xfrm>
            <a:off x="19367991" y="5545553"/>
            <a:ext cx="979822" cy="97903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64" name="Freeform 28">
              <a:extLst>
                <a:ext uri="{FF2B5EF4-FFF2-40B4-BE49-F238E27FC236}">
                  <a16:creationId xmlns:a16="http://schemas.microsoft.com/office/drawing/2014/main" id="{BE1DDEFE-6D9B-104D-9155-AA4BC1522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D3A29495-1D12-3747-9C23-C56ECA1F0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0">
              <a:extLst>
                <a:ext uri="{FF2B5EF4-FFF2-40B4-BE49-F238E27FC236}">
                  <a16:creationId xmlns:a16="http://schemas.microsoft.com/office/drawing/2014/main" id="{A7EEB46D-B972-AE4C-9F07-51F9FEFF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1">
              <a:extLst>
                <a:ext uri="{FF2B5EF4-FFF2-40B4-BE49-F238E27FC236}">
                  <a16:creationId xmlns:a16="http://schemas.microsoft.com/office/drawing/2014/main" id="{F6786A56-36BA-AF4C-AFCE-527919D6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2">
              <a:extLst>
                <a:ext uri="{FF2B5EF4-FFF2-40B4-BE49-F238E27FC236}">
                  <a16:creationId xmlns:a16="http://schemas.microsoft.com/office/drawing/2014/main" id="{56B70B55-9424-4147-90D7-CA32D9E70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33">
              <a:extLst>
                <a:ext uri="{FF2B5EF4-FFF2-40B4-BE49-F238E27FC236}">
                  <a16:creationId xmlns:a16="http://schemas.microsoft.com/office/drawing/2014/main" id="{551AED76-F7D9-6A43-8168-FFC3C32DC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34">
              <a:extLst>
                <a:ext uri="{FF2B5EF4-FFF2-40B4-BE49-F238E27FC236}">
                  <a16:creationId xmlns:a16="http://schemas.microsoft.com/office/drawing/2014/main" id="{80424372-EB7B-7246-AD30-72FD709BA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35">
              <a:extLst>
                <a:ext uri="{FF2B5EF4-FFF2-40B4-BE49-F238E27FC236}">
                  <a16:creationId xmlns:a16="http://schemas.microsoft.com/office/drawing/2014/main" id="{F6073ABB-0828-7740-8866-92C8D51DC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36">
              <a:extLst>
                <a:ext uri="{FF2B5EF4-FFF2-40B4-BE49-F238E27FC236}">
                  <a16:creationId xmlns:a16="http://schemas.microsoft.com/office/drawing/2014/main" id="{2BEB5F5D-B850-3B49-88CD-F3E42FE74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37">
              <a:extLst>
                <a:ext uri="{FF2B5EF4-FFF2-40B4-BE49-F238E27FC236}">
                  <a16:creationId xmlns:a16="http://schemas.microsoft.com/office/drawing/2014/main" id="{D710B309-03CA-874B-817F-AEB3ACD58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38">
              <a:extLst>
                <a:ext uri="{FF2B5EF4-FFF2-40B4-BE49-F238E27FC236}">
                  <a16:creationId xmlns:a16="http://schemas.microsoft.com/office/drawing/2014/main" id="{8FAD54B7-78F0-A84D-9CD9-25FF026FE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39">
              <a:extLst>
                <a:ext uri="{FF2B5EF4-FFF2-40B4-BE49-F238E27FC236}">
                  <a16:creationId xmlns:a16="http://schemas.microsoft.com/office/drawing/2014/main" id="{8DDE47FD-1604-3247-A9A2-B2A274C7E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0">
              <a:extLst>
                <a:ext uri="{FF2B5EF4-FFF2-40B4-BE49-F238E27FC236}">
                  <a16:creationId xmlns:a16="http://schemas.microsoft.com/office/drawing/2014/main" id="{CD97F61F-2CB9-E648-9D31-2900D0DD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1">
              <a:extLst>
                <a:ext uri="{FF2B5EF4-FFF2-40B4-BE49-F238E27FC236}">
                  <a16:creationId xmlns:a16="http://schemas.microsoft.com/office/drawing/2014/main" id="{5E8A112F-03A1-8C45-9508-43A8F7759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2">
              <a:extLst>
                <a:ext uri="{FF2B5EF4-FFF2-40B4-BE49-F238E27FC236}">
                  <a16:creationId xmlns:a16="http://schemas.microsoft.com/office/drawing/2014/main" id="{E03DE5BA-F5DA-3943-8361-F48D4283F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43">
              <a:extLst>
                <a:ext uri="{FF2B5EF4-FFF2-40B4-BE49-F238E27FC236}">
                  <a16:creationId xmlns:a16="http://schemas.microsoft.com/office/drawing/2014/main" id="{6A91829E-AF3A-2D4D-AF92-71C432D2C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44">
              <a:extLst>
                <a:ext uri="{FF2B5EF4-FFF2-40B4-BE49-F238E27FC236}">
                  <a16:creationId xmlns:a16="http://schemas.microsoft.com/office/drawing/2014/main" id="{CF2EAD59-A978-9943-8B01-7D3456BB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45">
              <a:extLst>
                <a:ext uri="{FF2B5EF4-FFF2-40B4-BE49-F238E27FC236}">
                  <a16:creationId xmlns:a16="http://schemas.microsoft.com/office/drawing/2014/main" id="{D14B567C-24B3-EC4A-A0C8-6522BD3FC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46">
              <a:extLst>
                <a:ext uri="{FF2B5EF4-FFF2-40B4-BE49-F238E27FC236}">
                  <a16:creationId xmlns:a16="http://schemas.microsoft.com/office/drawing/2014/main" id="{DB18E584-831F-0E42-867F-905A1F718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47">
              <a:extLst>
                <a:ext uri="{FF2B5EF4-FFF2-40B4-BE49-F238E27FC236}">
                  <a16:creationId xmlns:a16="http://schemas.microsoft.com/office/drawing/2014/main" id="{9FF8E187-6568-3F42-9E99-FD93408AA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48">
              <a:extLst>
                <a:ext uri="{FF2B5EF4-FFF2-40B4-BE49-F238E27FC236}">
                  <a16:creationId xmlns:a16="http://schemas.microsoft.com/office/drawing/2014/main" id="{A7C54D2C-614F-5242-AE74-B2B428939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49">
              <a:extLst>
                <a:ext uri="{FF2B5EF4-FFF2-40B4-BE49-F238E27FC236}">
                  <a16:creationId xmlns:a16="http://schemas.microsoft.com/office/drawing/2014/main" id="{88C75E66-B4AC-BC4D-AE22-2039789BC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0">
              <a:extLst>
                <a:ext uri="{FF2B5EF4-FFF2-40B4-BE49-F238E27FC236}">
                  <a16:creationId xmlns:a16="http://schemas.microsoft.com/office/drawing/2014/main" id="{06DCC62D-40B7-4C41-AD63-5533C2BB8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1">
              <a:extLst>
                <a:ext uri="{FF2B5EF4-FFF2-40B4-BE49-F238E27FC236}">
                  <a16:creationId xmlns:a16="http://schemas.microsoft.com/office/drawing/2014/main" id="{44E4C416-45F6-9A42-AF48-7B937CF81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2">
              <a:extLst>
                <a:ext uri="{FF2B5EF4-FFF2-40B4-BE49-F238E27FC236}">
                  <a16:creationId xmlns:a16="http://schemas.microsoft.com/office/drawing/2014/main" id="{287F9BFF-F5EA-7B43-9511-1E9068EBC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53">
              <a:extLst>
                <a:ext uri="{FF2B5EF4-FFF2-40B4-BE49-F238E27FC236}">
                  <a16:creationId xmlns:a16="http://schemas.microsoft.com/office/drawing/2014/main" id="{D94A777F-7A64-EA42-A41C-A5D6328C8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54">
              <a:extLst>
                <a:ext uri="{FF2B5EF4-FFF2-40B4-BE49-F238E27FC236}">
                  <a16:creationId xmlns:a16="http://schemas.microsoft.com/office/drawing/2014/main" id="{E1BC76A6-6273-DD43-B0CA-441C15553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55">
              <a:extLst>
                <a:ext uri="{FF2B5EF4-FFF2-40B4-BE49-F238E27FC236}">
                  <a16:creationId xmlns:a16="http://schemas.microsoft.com/office/drawing/2014/main" id="{DD89CB1C-0A76-B74B-A54C-62073A97F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2" name="Freeform 56">
              <a:extLst>
                <a:ext uri="{FF2B5EF4-FFF2-40B4-BE49-F238E27FC236}">
                  <a16:creationId xmlns:a16="http://schemas.microsoft.com/office/drawing/2014/main" id="{BB76ABD1-80B2-8645-AE72-0AB3E1025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3" name="Freeform 57">
              <a:extLst>
                <a:ext uri="{FF2B5EF4-FFF2-40B4-BE49-F238E27FC236}">
                  <a16:creationId xmlns:a16="http://schemas.microsoft.com/office/drawing/2014/main" id="{414699E9-633E-4141-8DDB-0AC246882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4" name="Freeform 58">
              <a:extLst>
                <a:ext uri="{FF2B5EF4-FFF2-40B4-BE49-F238E27FC236}">
                  <a16:creationId xmlns:a16="http://schemas.microsoft.com/office/drawing/2014/main" id="{24791B1C-E6E2-6C46-B46E-5DE588D04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5" name="Freeform 59">
              <a:extLst>
                <a:ext uri="{FF2B5EF4-FFF2-40B4-BE49-F238E27FC236}">
                  <a16:creationId xmlns:a16="http://schemas.microsoft.com/office/drawing/2014/main" id="{B419A30F-94DC-704F-AEE5-62CC4994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6" name="Freeform 60">
              <a:extLst>
                <a:ext uri="{FF2B5EF4-FFF2-40B4-BE49-F238E27FC236}">
                  <a16:creationId xmlns:a16="http://schemas.microsoft.com/office/drawing/2014/main" id="{03A42F0A-FE26-634B-800F-F281E6F3A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7" name="Freeform 61">
              <a:extLst>
                <a:ext uri="{FF2B5EF4-FFF2-40B4-BE49-F238E27FC236}">
                  <a16:creationId xmlns:a16="http://schemas.microsoft.com/office/drawing/2014/main" id="{F8262074-CD2E-0844-B411-7A4385CE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8" name="Freeform 62">
              <a:extLst>
                <a:ext uri="{FF2B5EF4-FFF2-40B4-BE49-F238E27FC236}">
                  <a16:creationId xmlns:a16="http://schemas.microsoft.com/office/drawing/2014/main" id="{8F276B8F-EA25-BD48-9DB5-CD8598CF9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9" name="Freeform 27">
            <a:extLst>
              <a:ext uri="{FF2B5EF4-FFF2-40B4-BE49-F238E27FC236}">
                <a16:creationId xmlns:a16="http://schemas.microsoft.com/office/drawing/2014/main" id="{DD48F241-5B02-614C-B75B-B05EF8A85049}"/>
              </a:ext>
            </a:extLst>
          </p:cNvPr>
          <p:cNvSpPr>
            <a:spLocks noEditPoints="1"/>
          </p:cNvSpPr>
          <p:nvPr/>
        </p:nvSpPr>
        <p:spPr bwMode="auto">
          <a:xfrm>
            <a:off x="20067839" y="6430615"/>
            <a:ext cx="657214" cy="65721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27">
            <a:extLst>
              <a:ext uri="{FF2B5EF4-FFF2-40B4-BE49-F238E27FC236}">
                <a16:creationId xmlns:a16="http://schemas.microsoft.com/office/drawing/2014/main" id="{BC4FDBA6-BFB1-594C-8CEF-E88A3BB7AC94}"/>
              </a:ext>
            </a:extLst>
          </p:cNvPr>
          <p:cNvSpPr>
            <a:spLocks noEditPoints="1"/>
          </p:cNvSpPr>
          <p:nvPr/>
        </p:nvSpPr>
        <p:spPr bwMode="auto">
          <a:xfrm>
            <a:off x="18350921" y="7505713"/>
            <a:ext cx="657214" cy="65721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D0C49BA3-32B7-824B-AEE2-687F1861AC19}"/>
              </a:ext>
            </a:extLst>
          </p:cNvPr>
          <p:cNvSpPr>
            <a:spLocks noEditPoints="1"/>
          </p:cNvSpPr>
          <p:nvPr/>
        </p:nvSpPr>
        <p:spPr bwMode="auto">
          <a:xfrm>
            <a:off x="17872231" y="7791059"/>
            <a:ext cx="476926" cy="47616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63">
            <a:extLst>
              <a:ext uri="{FF2B5EF4-FFF2-40B4-BE49-F238E27FC236}">
                <a16:creationId xmlns:a16="http://schemas.microsoft.com/office/drawing/2014/main" id="{A7EA29DA-CDED-BE4E-B838-C1AD7CA38B17}"/>
              </a:ext>
            </a:extLst>
          </p:cNvPr>
          <p:cNvSpPr>
            <a:spLocks noEditPoints="1"/>
          </p:cNvSpPr>
          <p:nvPr/>
        </p:nvSpPr>
        <p:spPr bwMode="auto">
          <a:xfrm>
            <a:off x="19489847" y="6537011"/>
            <a:ext cx="351678" cy="351118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Freeform 63">
            <a:extLst>
              <a:ext uri="{FF2B5EF4-FFF2-40B4-BE49-F238E27FC236}">
                <a16:creationId xmlns:a16="http://schemas.microsoft.com/office/drawing/2014/main" id="{41A8BFF5-B108-5D4F-BC72-F89C6939B52D}"/>
              </a:ext>
            </a:extLst>
          </p:cNvPr>
          <p:cNvSpPr>
            <a:spLocks noEditPoints="1"/>
          </p:cNvSpPr>
          <p:nvPr/>
        </p:nvSpPr>
        <p:spPr bwMode="auto">
          <a:xfrm>
            <a:off x="18877531" y="5924795"/>
            <a:ext cx="476926" cy="47616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Freeform 27">
            <a:extLst>
              <a:ext uri="{FF2B5EF4-FFF2-40B4-BE49-F238E27FC236}">
                <a16:creationId xmlns:a16="http://schemas.microsoft.com/office/drawing/2014/main" id="{662D495B-3E99-534F-8774-B237DACCA1EF}"/>
              </a:ext>
            </a:extLst>
          </p:cNvPr>
          <p:cNvSpPr>
            <a:spLocks noEditPoints="1"/>
          </p:cNvSpPr>
          <p:nvPr/>
        </p:nvSpPr>
        <p:spPr bwMode="auto">
          <a:xfrm>
            <a:off x="19957713" y="8829535"/>
            <a:ext cx="578962" cy="578958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Freeform 63">
            <a:extLst>
              <a:ext uri="{FF2B5EF4-FFF2-40B4-BE49-F238E27FC236}">
                <a16:creationId xmlns:a16="http://schemas.microsoft.com/office/drawing/2014/main" id="{41016C6E-1D21-F241-86B3-A47D661A7DA9}"/>
              </a:ext>
            </a:extLst>
          </p:cNvPr>
          <p:cNvSpPr>
            <a:spLocks noEditPoints="1"/>
          </p:cNvSpPr>
          <p:nvPr/>
        </p:nvSpPr>
        <p:spPr bwMode="auto">
          <a:xfrm>
            <a:off x="17880135" y="9353955"/>
            <a:ext cx="476926" cy="47616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Freeform 63">
            <a:extLst>
              <a:ext uri="{FF2B5EF4-FFF2-40B4-BE49-F238E27FC236}">
                <a16:creationId xmlns:a16="http://schemas.microsoft.com/office/drawing/2014/main" id="{E670920A-33BF-FA46-929B-5D5B7330FB06}"/>
              </a:ext>
            </a:extLst>
          </p:cNvPr>
          <p:cNvSpPr>
            <a:spLocks noEditPoints="1"/>
          </p:cNvSpPr>
          <p:nvPr/>
        </p:nvSpPr>
        <p:spPr bwMode="auto">
          <a:xfrm>
            <a:off x="18869010" y="8724237"/>
            <a:ext cx="366680" cy="366098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Freeform 63">
            <a:extLst>
              <a:ext uri="{FF2B5EF4-FFF2-40B4-BE49-F238E27FC236}">
                <a16:creationId xmlns:a16="http://schemas.microsoft.com/office/drawing/2014/main" id="{31B24B4D-2DA7-884B-B368-79D47B63348F}"/>
              </a:ext>
            </a:extLst>
          </p:cNvPr>
          <p:cNvSpPr>
            <a:spLocks noEditPoints="1"/>
          </p:cNvSpPr>
          <p:nvPr/>
        </p:nvSpPr>
        <p:spPr bwMode="auto">
          <a:xfrm>
            <a:off x="17819731" y="7018245"/>
            <a:ext cx="615150" cy="614174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Freeform 63">
            <a:extLst>
              <a:ext uri="{FF2B5EF4-FFF2-40B4-BE49-F238E27FC236}">
                <a16:creationId xmlns:a16="http://schemas.microsoft.com/office/drawing/2014/main" id="{AA976F30-57F6-4B46-A0B0-CBA52F0876C1}"/>
              </a:ext>
            </a:extLst>
          </p:cNvPr>
          <p:cNvSpPr>
            <a:spLocks noEditPoints="1"/>
          </p:cNvSpPr>
          <p:nvPr/>
        </p:nvSpPr>
        <p:spPr bwMode="auto">
          <a:xfrm>
            <a:off x="20060291" y="7854563"/>
            <a:ext cx="476926" cy="47616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Freeform 27">
            <a:extLst>
              <a:ext uri="{FF2B5EF4-FFF2-40B4-BE49-F238E27FC236}">
                <a16:creationId xmlns:a16="http://schemas.microsoft.com/office/drawing/2014/main" id="{F0C43716-D053-F140-BBD8-2F5A4B1E6850}"/>
              </a:ext>
            </a:extLst>
          </p:cNvPr>
          <p:cNvSpPr>
            <a:spLocks noEditPoints="1"/>
          </p:cNvSpPr>
          <p:nvPr/>
        </p:nvSpPr>
        <p:spPr bwMode="auto">
          <a:xfrm>
            <a:off x="21125953" y="8983009"/>
            <a:ext cx="657214" cy="65721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E29D9DF-7FBB-5D4B-8FD8-A90E71D0B291}"/>
              </a:ext>
            </a:extLst>
          </p:cNvPr>
          <p:cNvGrpSpPr/>
          <p:nvPr/>
        </p:nvGrpSpPr>
        <p:grpSpPr>
          <a:xfrm>
            <a:off x="20352945" y="7134845"/>
            <a:ext cx="707934" cy="707362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11" name="Freeform 28">
              <a:extLst>
                <a:ext uri="{FF2B5EF4-FFF2-40B4-BE49-F238E27FC236}">
                  <a16:creationId xmlns:a16="http://schemas.microsoft.com/office/drawing/2014/main" id="{66943308-C6D0-B24B-A667-F4F94F4E2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29">
              <a:extLst>
                <a:ext uri="{FF2B5EF4-FFF2-40B4-BE49-F238E27FC236}">
                  <a16:creationId xmlns:a16="http://schemas.microsoft.com/office/drawing/2014/main" id="{82B8D012-7EC5-C44F-9E16-0016072A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0">
              <a:extLst>
                <a:ext uri="{FF2B5EF4-FFF2-40B4-BE49-F238E27FC236}">
                  <a16:creationId xmlns:a16="http://schemas.microsoft.com/office/drawing/2014/main" id="{3DC38F4D-F5D5-D946-856F-C11D68C3C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1">
              <a:extLst>
                <a:ext uri="{FF2B5EF4-FFF2-40B4-BE49-F238E27FC236}">
                  <a16:creationId xmlns:a16="http://schemas.microsoft.com/office/drawing/2014/main" id="{5EAF1A9A-FEC1-2D4F-B708-38F456445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2">
              <a:extLst>
                <a:ext uri="{FF2B5EF4-FFF2-40B4-BE49-F238E27FC236}">
                  <a16:creationId xmlns:a16="http://schemas.microsoft.com/office/drawing/2014/main" id="{1C0A4F6C-424F-8C4E-BF96-00ADF4851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33">
              <a:extLst>
                <a:ext uri="{FF2B5EF4-FFF2-40B4-BE49-F238E27FC236}">
                  <a16:creationId xmlns:a16="http://schemas.microsoft.com/office/drawing/2014/main" id="{9E7CD554-8D41-214F-869B-D33B07908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34">
              <a:extLst>
                <a:ext uri="{FF2B5EF4-FFF2-40B4-BE49-F238E27FC236}">
                  <a16:creationId xmlns:a16="http://schemas.microsoft.com/office/drawing/2014/main" id="{FA7A8DAA-386D-9F40-A048-173B4557A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35">
              <a:extLst>
                <a:ext uri="{FF2B5EF4-FFF2-40B4-BE49-F238E27FC236}">
                  <a16:creationId xmlns:a16="http://schemas.microsoft.com/office/drawing/2014/main" id="{6EDA202F-E9A8-6F48-826E-F74D89210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36">
              <a:extLst>
                <a:ext uri="{FF2B5EF4-FFF2-40B4-BE49-F238E27FC236}">
                  <a16:creationId xmlns:a16="http://schemas.microsoft.com/office/drawing/2014/main" id="{20D83647-013D-DE4F-A8EA-73A0EE2DF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37">
              <a:extLst>
                <a:ext uri="{FF2B5EF4-FFF2-40B4-BE49-F238E27FC236}">
                  <a16:creationId xmlns:a16="http://schemas.microsoft.com/office/drawing/2014/main" id="{CBC919E3-DFB7-6347-AF0D-75B9038D2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38">
              <a:extLst>
                <a:ext uri="{FF2B5EF4-FFF2-40B4-BE49-F238E27FC236}">
                  <a16:creationId xmlns:a16="http://schemas.microsoft.com/office/drawing/2014/main" id="{AEFCD8E9-B1B8-8E4C-9824-0225A90E3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39">
              <a:extLst>
                <a:ext uri="{FF2B5EF4-FFF2-40B4-BE49-F238E27FC236}">
                  <a16:creationId xmlns:a16="http://schemas.microsoft.com/office/drawing/2014/main" id="{39885B49-C77F-F547-AF23-81D7D0CCF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0">
              <a:extLst>
                <a:ext uri="{FF2B5EF4-FFF2-40B4-BE49-F238E27FC236}">
                  <a16:creationId xmlns:a16="http://schemas.microsoft.com/office/drawing/2014/main" id="{39CBDB88-D9C5-4845-812E-292301FF2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1">
              <a:extLst>
                <a:ext uri="{FF2B5EF4-FFF2-40B4-BE49-F238E27FC236}">
                  <a16:creationId xmlns:a16="http://schemas.microsoft.com/office/drawing/2014/main" id="{193E1517-16B2-9046-8A1A-5F4C8049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2">
              <a:extLst>
                <a:ext uri="{FF2B5EF4-FFF2-40B4-BE49-F238E27FC236}">
                  <a16:creationId xmlns:a16="http://schemas.microsoft.com/office/drawing/2014/main" id="{B94E50F6-9DCE-3B4C-80A6-E4E9004EB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43">
              <a:extLst>
                <a:ext uri="{FF2B5EF4-FFF2-40B4-BE49-F238E27FC236}">
                  <a16:creationId xmlns:a16="http://schemas.microsoft.com/office/drawing/2014/main" id="{FA2B6A6A-FB51-F141-B7E5-325DCE6F7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44">
              <a:extLst>
                <a:ext uri="{FF2B5EF4-FFF2-40B4-BE49-F238E27FC236}">
                  <a16:creationId xmlns:a16="http://schemas.microsoft.com/office/drawing/2014/main" id="{C0D7C751-77B2-AC4A-B185-FD425AAD1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45">
              <a:extLst>
                <a:ext uri="{FF2B5EF4-FFF2-40B4-BE49-F238E27FC236}">
                  <a16:creationId xmlns:a16="http://schemas.microsoft.com/office/drawing/2014/main" id="{AFDCB9BC-7AB4-DD4B-A2E4-F04D7B140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46">
              <a:extLst>
                <a:ext uri="{FF2B5EF4-FFF2-40B4-BE49-F238E27FC236}">
                  <a16:creationId xmlns:a16="http://schemas.microsoft.com/office/drawing/2014/main" id="{73146741-376B-3F42-8059-F0BD99D3D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47">
              <a:extLst>
                <a:ext uri="{FF2B5EF4-FFF2-40B4-BE49-F238E27FC236}">
                  <a16:creationId xmlns:a16="http://schemas.microsoft.com/office/drawing/2014/main" id="{86B54EE5-DC5C-004E-8EFF-ADDBD219D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48">
              <a:extLst>
                <a:ext uri="{FF2B5EF4-FFF2-40B4-BE49-F238E27FC236}">
                  <a16:creationId xmlns:a16="http://schemas.microsoft.com/office/drawing/2014/main" id="{816590D7-46BB-FF40-881B-0DC117D09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49">
              <a:extLst>
                <a:ext uri="{FF2B5EF4-FFF2-40B4-BE49-F238E27FC236}">
                  <a16:creationId xmlns:a16="http://schemas.microsoft.com/office/drawing/2014/main" id="{EF79745B-61E0-E846-92F9-F0D8E11C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0">
              <a:extLst>
                <a:ext uri="{FF2B5EF4-FFF2-40B4-BE49-F238E27FC236}">
                  <a16:creationId xmlns:a16="http://schemas.microsoft.com/office/drawing/2014/main" id="{6D3CF042-FA1C-BD4B-8710-CEB15ED7B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1">
              <a:extLst>
                <a:ext uri="{FF2B5EF4-FFF2-40B4-BE49-F238E27FC236}">
                  <a16:creationId xmlns:a16="http://schemas.microsoft.com/office/drawing/2014/main" id="{F85572FF-CCB0-BF4C-B054-5BD4341D4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2">
              <a:extLst>
                <a:ext uri="{FF2B5EF4-FFF2-40B4-BE49-F238E27FC236}">
                  <a16:creationId xmlns:a16="http://schemas.microsoft.com/office/drawing/2014/main" id="{DB7AA1CE-F2CC-4C4B-9D5C-7E1ECCACA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53">
              <a:extLst>
                <a:ext uri="{FF2B5EF4-FFF2-40B4-BE49-F238E27FC236}">
                  <a16:creationId xmlns:a16="http://schemas.microsoft.com/office/drawing/2014/main" id="{10319DB4-112D-B446-8E91-3431AF072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54">
              <a:extLst>
                <a:ext uri="{FF2B5EF4-FFF2-40B4-BE49-F238E27FC236}">
                  <a16:creationId xmlns:a16="http://schemas.microsoft.com/office/drawing/2014/main" id="{42F96835-CC59-4D48-A70E-D45370260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55">
              <a:extLst>
                <a:ext uri="{FF2B5EF4-FFF2-40B4-BE49-F238E27FC236}">
                  <a16:creationId xmlns:a16="http://schemas.microsoft.com/office/drawing/2014/main" id="{E3DD3ECF-1231-BB4A-A3D2-3911C6CAA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9" name="Freeform 56">
              <a:extLst>
                <a:ext uri="{FF2B5EF4-FFF2-40B4-BE49-F238E27FC236}">
                  <a16:creationId xmlns:a16="http://schemas.microsoft.com/office/drawing/2014/main" id="{B99C00D8-44BB-A846-A2C6-8BA7290CC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0" name="Freeform 57">
              <a:extLst>
                <a:ext uri="{FF2B5EF4-FFF2-40B4-BE49-F238E27FC236}">
                  <a16:creationId xmlns:a16="http://schemas.microsoft.com/office/drawing/2014/main" id="{840CF3A5-484C-DD44-9DD5-45BB0A52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1" name="Freeform 58">
              <a:extLst>
                <a:ext uri="{FF2B5EF4-FFF2-40B4-BE49-F238E27FC236}">
                  <a16:creationId xmlns:a16="http://schemas.microsoft.com/office/drawing/2014/main" id="{3019D0D4-BCE1-C144-AFD1-2279C2A48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2" name="Freeform 59">
              <a:extLst>
                <a:ext uri="{FF2B5EF4-FFF2-40B4-BE49-F238E27FC236}">
                  <a16:creationId xmlns:a16="http://schemas.microsoft.com/office/drawing/2014/main" id="{C21D59FC-3566-5A4E-8E3F-83DFA4E0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3" name="Freeform 60">
              <a:extLst>
                <a:ext uri="{FF2B5EF4-FFF2-40B4-BE49-F238E27FC236}">
                  <a16:creationId xmlns:a16="http://schemas.microsoft.com/office/drawing/2014/main" id="{B3736E5B-12E6-314F-A4F4-DAAF90C22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4" name="Freeform 61">
              <a:extLst>
                <a:ext uri="{FF2B5EF4-FFF2-40B4-BE49-F238E27FC236}">
                  <a16:creationId xmlns:a16="http://schemas.microsoft.com/office/drawing/2014/main" id="{839230A8-9AFF-B34C-9BD6-3C8D8017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5" name="Freeform 62">
              <a:extLst>
                <a:ext uri="{FF2B5EF4-FFF2-40B4-BE49-F238E27FC236}">
                  <a16:creationId xmlns:a16="http://schemas.microsoft.com/office/drawing/2014/main" id="{9DC001A1-37EA-9049-A306-1B4DD6270C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34976F2E-05FE-3A40-9382-F406950C6E38}"/>
              </a:ext>
            </a:extLst>
          </p:cNvPr>
          <p:cNvGrpSpPr/>
          <p:nvPr/>
        </p:nvGrpSpPr>
        <p:grpSpPr>
          <a:xfrm>
            <a:off x="1213174" y="4552023"/>
            <a:ext cx="7380776" cy="2706498"/>
            <a:chOff x="699567" y="1472817"/>
            <a:chExt cx="3018581" cy="1353248"/>
          </a:xfrm>
        </p:grpSpPr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8C9C5BC1-CBBD-2249-84D0-F845DD05B5C5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284249"/>
              <a:chOff x="834090" y="1579317"/>
              <a:chExt cx="2952327" cy="1284249"/>
            </a:xfrm>
          </p:grpSpPr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E56A192E-2302-2C4B-907E-C9CFABB83BF7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784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200" dirty="0">
                    <a:latin typeface="Arial" pitchFamily="34" charset="0"/>
                    <a:cs typeface="Arial" pitchFamily="34" charset="0"/>
                  </a:rPr>
                  <a:t>Model showdown with hyper-parameter tuning and ensembles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D35EEB63-0927-8842-ABFF-3EDF4539ABBF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First Gen</a:t>
                </a:r>
              </a:p>
            </p:txBody>
          </p:sp>
        </p:grp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351956AE-490C-FF4E-B52C-0451FC30B058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96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96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ED042495-DA9F-8746-B2DD-85257212071B}"/>
              </a:ext>
            </a:extLst>
          </p:cNvPr>
          <p:cNvGrpSpPr/>
          <p:nvPr/>
        </p:nvGrpSpPr>
        <p:grpSpPr>
          <a:xfrm>
            <a:off x="8259990" y="2679811"/>
            <a:ext cx="7380776" cy="3691381"/>
            <a:chOff x="699567" y="1472817"/>
            <a:chExt cx="3018581" cy="1845689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628BFCDE-C88C-EA4B-A437-BFFF0AA3A8B6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776690"/>
              <a:chOff x="834090" y="1579317"/>
              <a:chExt cx="2952327" cy="1776690"/>
            </a:xfrm>
          </p:grpSpPr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F2F64700-38A8-094D-9EA4-C1786377B66F}"/>
                  </a:ext>
                </a:extLst>
              </p:cNvPr>
              <p:cNvSpPr/>
              <p:nvPr/>
            </p:nvSpPr>
            <p:spPr>
              <a:xfrm>
                <a:off x="834090" y="2078736"/>
                <a:ext cx="2952326" cy="1277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200" dirty="0">
                    <a:latin typeface="Arial" pitchFamily="34" charset="0"/>
                    <a:cs typeface="Arial" pitchFamily="34" charset="0"/>
                  </a:rPr>
                  <a:t>Iterative learning approach with automatic feature engineering, model interpretability, and model stacking</a:t>
                </a:r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FF04D061-8DDB-3A48-A8E0-5629732207B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Second Gen</a:t>
                </a:r>
              </a:p>
            </p:txBody>
          </p:sp>
        </p:grp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E7E3333A-C272-D948-9CBF-A829D196B0D6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784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9600" b="1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9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E4FFDE61-42E0-104D-B19F-BE1013120056}"/>
              </a:ext>
            </a:extLst>
          </p:cNvPr>
          <p:cNvGrpSpPr/>
          <p:nvPr/>
        </p:nvGrpSpPr>
        <p:grpSpPr>
          <a:xfrm>
            <a:off x="15790051" y="2114360"/>
            <a:ext cx="7473766" cy="3350420"/>
            <a:chOff x="699567" y="1472817"/>
            <a:chExt cx="3056611" cy="1675212"/>
          </a:xfrm>
        </p:grpSpPr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85DEC1C1-140B-A240-A882-6D17E0468F83}"/>
                </a:ext>
              </a:extLst>
            </p:cNvPr>
            <p:cNvGrpSpPr/>
            <p:nvPr/>
          </p:nvGrpSpPr>
          <p:grpSpPr>
            <a:xfrm>
              <a:off x="1431921" y="1541816"/>
              <a:ext cx="2324257" cy="1606213"/>
              <a:chOff x="834091" y="1579317"/>
              <a:chExt cx="3001436" cy="1606213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C4A09735-585B-924B-BC8D-FE0B9B92B816}"/>
                  </a:ext>
                </a:extLst>
              </p:cNvPr>
              <p:cNvSpPr/>
              <p:nvPr/>
            </p:nvSpPr>
            <p:spPr>
              <a:xfrm>
                <a:off x="883201" y="1908256"/>
                <a:ext cx="2952326" cy="1277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200" dirty="0">
                    <a:latin typeface="Arial" pitchFamily="34" charset="0"/>
                    <a:cs typeface="Arial" pitchFamily="34" charset="0"/>
                  </a:rPr>
                  <a:t>“Excel easy” – Vertical solutions with automated data augmentation, automated data preparation, new algorithms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9A9DD320-292E-F04D-B198-FA1650083769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Third Gen</a:t>
                </a:r>
              </a:p>
            </p:txBody>
          </p:sp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8EBE05-75E5-1F4B-8F61-76AAEA9484AD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78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9600" b="1" dirty="0">
                  <a:latin typeface="Arial" pitchFamily="34" charset="0"/>
                  <a:cs typeface="Arial" pitchFamily="34" charset="0"/>
                </a:rPr>
                <a:t>03</a:t>
              </a:r>
              <a:endParaRPr lang="en-IN" sz="96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61" name="Oval 360">
            <a:extLst>
              <a:ext uri="{FF2B5EF4-FFF2-40B4-BE49-F238E27FC236}">
                <a16:creationId xmlns:a16="http://schemas.microsoft.com/office/drawing/2014/main" id="{E3AECDD6-86F6-4548-98A9-36DABB09CB06}"/>
              </a:ext>
            </a:extLst>
          </p:cNvPr>
          <p:cNvSpPr/>
          <p:nvPr/>
        </p:nvSpPr>
        <p:spPr>
          <a:xfrm flipV="1">
            <a:off x="1968360" y="12330203"/>
            <a:ext cx="6083504" cy="65797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1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56EBD478-8860-9947-9640-CC9AF1F306D6}"/>
              </a:ext>
            </a:extLst>
          </p:cNvPr>
          <p:cNvSpPr/>
          <p:nvPr/>
        </p:nvSpPr>
        <p:spPr>
          <a:xfrm flipV="1">
            <a:off x="16682362" y="12330203"/>
            <a:ext cx="6083504" cy="65797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1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>
              <a:solidFill>
                <a:sysClr val="window" lastClr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5785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 animBg="1"/>
      <p:bldP spid="59" grpId="0" animBg="1"/>
      <p:bldP spid="60" grpId="0" animBg="1"/>
      <p:bldP spid="97" grpId="0" animBg="1"/>
      <p:bldP spid="98" grpId="0" animBg="1"/>
      <p:bldP spid="99" grpId="0" animBg="1"/>
      <p:bldP spid="136" grpId="0" animBg="1"/>
      <p:bldP spid="137" grpId="0" animBg="1"/>
      <p:bldP spid="138" grpId="0" animBg="1"/>
      <p:bldP spid="182" grpId="0" animBg="1"/>
      <p:bldP spid="183" grpId="0"/>
      <p:bldP spid="184" grpId="0" animBg="1"/>
      <p:bldP spid="185" grpId="0" animBg="1"/>
      <p:bldP spid="186" grpId="0" animBg="1"/>
      <p:bldP spid="187" grpId="0" animBg="1"/>
      <p:bldP spid="224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spects of Automatic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Aspects of </a:t>
            </a:r>
            <a:r>
              <a:rPr lang="en-US" dirty="0"/>
              <a:t>[Automatic] </a:t>
            </a:r>
            <a:r>
              <a:rPr dirty="0"/>
              <a:t>Machine Learning</a:t>
            </a:r>
          </a:p>
        </p:txBody>
      </p:sp>
      <p:grpSp>
        <p:nvGrpSpPr>
          <p:cNvPr id="275" name="Group"/>
          <p:cNvGrpSpPr/>
          <p:nvPr/>
        </p:nvGrpSpPr>
        <p:grpSpPr>
          <a:xfrm>
            <a:off x="1346980" y="3053949"/>
            <a:ext cx="20993402" cy="8601537"/>
            <a:chOff x="0" y="0"/>
            <a:chExt cx="20993399" cy="8601536"/>
          </a:xfrm>
        </p:grpSpPr>
        <p:pic>
          <p:nvPicPr>
            <p:cNvPr id="261" name="Sitemap_font_awesome.svg.png" descr="Sitemap_font_awesome.svg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2098" y="1694532"/>
              <a:ext cx="3770359" cy="3770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500px-Cogs_font_awesome.svg.png" descr="500px-Cogs_font_awesome.svg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8328" y="3550165"/>
              <a:ext cx="2882159" cy="28821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Group"/>
            <p:cNvGrpSpPr/>
            <p:nvPr/>
          </p:nvGrpSpPr>
          <p:grpSpPr>
            <a:xfrm>
              <a:off x="9006347" y="6693729"/>
              <a:ext cx="3326118" cy="1093518"/>
              <a:chOff x="0" y="0"/>
              <a:chExt cx="3326116" cy="1093517"/>
            </a:xfrm>
          </p:grpSpPr>
          <p:pic>
            <p:nvPicPr>
              <p:cNvPr id="263" name="cube-128.png" descr="cube-128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093518" cy="10935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4" name="cube-128.png" descr="cube-128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9704" y="0"/>
                <a:ext cx="1093518" cy="10935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5" name="cube-128.png" descr="cube-128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2598" y="0"/>
                <a:ext cx="1093519" cy="10935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71" name="Group"/>
            <p:cNvGrpSpPr/>
            <p:nvPr/>
          </p:nvGrpSpPr>
          <p:grpSpPr>
            <a:xfrm>
              <a:off x="1555706" y="1532966"/>
              <a:ext cx="4440832" cy="4093490"/>
              <a:chOff x="0" y="0"/>
              <a:chExt cx="4440830" cy="4093488"/>
            </a:xfrm>
          </p:grpSpPr>
          <p:pic>
            <p:nvPicPr>
              <p:cNvPr id="267" name="Align_left_font_awesome.svg.png" descr="Align_left_font_awesome.svg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8877" y="1452"/>
                <a:ext cx="2031954" cy="2031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8" name="512px-Align_justify_font_awesome.svg.png" descr="512px-Align_justify_font_awesome.svg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2061535"/>
                <a:ext cx="2031954" cy="2031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9" name="Align_center_font_awesome.svg.png" descr="Align_center_font_awesome.svg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031954" cy="2031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0" name="Bar_chart_font_awesome.svg.png" descr="Bar_chart_font_awesome.svg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8877" y="2061535"/>
                <a:ext cx="2031954" cy="20319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72" name="Data Prep"/>
            <p:cNvSpPr txBox="1"/>
            <p:nvPr/>
          </p:nvSpPr>
          <p:spPr>
            <a:xfrm>
              <a:off x="0" y="5498440"/>
              <a:ext cx="7552246" cy="3103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 defTabSz="914400">
                <a:spcBef>
                  <a:spcPts val="1900"/>
                </a:spcBef>
                <a:defRPr sz="8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Data Prep</a:t>
              </a:r>
            </a:p>
          </p:txBody>
        </p:sp>
        <p:sp>
          <p:nvSpPr>
            <p:cNvPr id="273" name="Model Generation"/>
            <p:cNvSpPr txBox="1"/>
            <p:nvPr/>
          </p:nvSpPr>
          <p:spPr>
            <a:xfrm>
              <a:off x="6888196" y="0"/>
              <a:ext cx="7552246" cy="3098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914400">
                <a:spcBef>
                  <a:spcPts val="1900"/>
                </a:spcBef>
                <a:defRPr sz="8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rPr dirty="0"/>
                <a:t>Model</a:t>
              </a:r>
              <a:br>
                <a:rPr dirty="0"/>
              </a:br>
              <a:r>
                <a:rPr dirty="0"/>
                <a:t>Generation</a:t>
              </a:r>
            </a:p>
          </p:txBody>
        </p:sp>
        <p:sp>
          <p:nvSpPr>
            <p:cNvPr id="274" name="Ensembles"/>
            <p:cNvSpPr txBox="1"/>
            <p:nvPr/>
          </p:nvSpPr>
          <p:spPr>
            <a:xfrm>
              <a:off x="13441154" y="5498440"/>
              <a:ext cx="7552246" cy="3103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 defTabSz="914400">
                <a:spcBef>
                  <a:spcPts val="1900"/>
                </a:spcBef>
                <a:defRPr sz="8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dirty="0"/>
                <a:t>Ensembles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Aspects of Automatic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Aspects of Automatic Machine Learning</a:t>
            </a:r>
          </a:p>
        </p:txBody>
      </p:sp>
      <p:sp>
        <p:nvSpPr>
          <p:cNvPr id="278" name="Cartesian grid search or random grid search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/>
          <a:p>
            <a:pPr>
              <a:spcBef>
                <a:spcPts val="1500"/>
              </a:spcBef>
              <a:defRPr sz="4000"/>
            </a:pPr>
            <a:r>
              <a:rPr dirty="0"/>
              <a:t>Cartesian grid search or random grid search</a:t>
            </a:r>
          </a:p>
          <a:p>
            <a:pPr>
              <a:spcBef>
                <a:spcPts val="1500"/>
              </a:spcBef>
              <a:defRPr sz="4000"/>
            </a:pPr>
            <a:r>
              <a:rPr dirty="0"/>
              <a:t>Bayesian Hyperparameter Optimization</a:t>
            </a:r>
          </a:p>
          <a:p>
            <a:pPr>
              <a:spcBef>
                <a:spcPts val="1500"/>
              </a:spcBef>
              <a:defRPr sz="4000"/>
            </a:pPr>
            <a:r>
              <a:rPr lang="en-US" dirty="0"/>
              <a:t>Neural Architecture Search (NAS)</a:t>
            </a:r>
            <a:endParaRPr dirty="0"/>
          </a:p>
        </p:txBody>
      </p:sp>
      <p:sp>
        <p:nvSpPr>
          <p:cNvPr id="279" name="Data Preprocessing"/>
          <p:cNvSpPr txBox="1">
            <a:spLocks noGrp="1"/>
          </p:cNvSpPr>
          <p:nvPr>
            <p:ph type="body" idx="15"/>
          </p:nvPr>
        </p:nvSpPr>
        <p:spPr>
          <a:xfrm>
            <a:off x="842454" y="2473040"/>
            <a:ext cx="7552247" cy="3103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indent="0" algn="ctr">
              <a:spcBef>
                <a:spcPts val="1900"/>
              </a:spcBef>
              <a:buSzTx/>
              <a:buFontTx/>
              <a:buNone/>
              <a:defRPr sz="8000"/>
            </a:lvl1pPr>
          </a:lstStyle>
          <a:p>
            <a:r>
              <a:t>Data Preprocessing</a:t>
            </a:r>
          </a:p>
        </p:txBody>
      </p:sp>
      <p:sp>
        <p:nvSpPr>
          <p:cNvPr id="280" name="Model Generation"/>
          <p:cNvSpPr txBox="1">
            <a:spLocks noGrp="1"/>
          </p:cNvSpPr>
          <p:nvPr>
            <p:ph type="body" idx="16"/>
          </p:nvPr>
        </p:nvSpPr>
        <p:spPr>
          <a:xfrm>
            <a:off x="842455" y="6018523"/>
            <a:ext cx="7552246" cy="30982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r>
              <a:t>Model</a:t>
            </a:r>
            <a:br/>
            <a:r>
              <a:t>Generation</a:t>
            </a:r>
          </a:p>
        </p:txBody>
      </p:sp>
      <p:sp>
        <p:nvSpPr>
          <p:cNvPr id="281" name="Ensembles"/>
          <p:cNvSpPr txBox="1">
            <a:spLocks noGrp="1"/>
          </p:cNvSpPr>
          <p:nvPr>
            <p:ph type="body" idx="17"/>
          </p:nvPr>
        </p:nvSpPr>
        <p:spPr>
          <a:xfrm>
            <a:off x="842454" y="9609604"/>
            <a:ext cx="7552247" cy="31030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indent="0" algn="ctr">
              <a:spcBef>
                <a:spcPts val="1900"/>
              </a:spcBef>
              <a:buSzTx/>
              <a:buFontTx/>
              <a:buNone/>
              <a:defRPr sz="8000"/>
            </a:lvl1pPr>
          </a:lstStyle>
          <a:p>
            <a:r>
              <a:t>Ensembles</a:t>
            </a:r>
          </a:p>
        </p:txBody>
      </p:sp>
      <p:grpSp>
        <p:nvGrpSpPr>
          <p:cNvPr id="284" name="Group"/>
          <p:cNvGrpSpPr/>
          <p:nvPr/>
        </p:nvGrpSpPr>
        <p:grpSpPr>
          <a:xfrm>
            <a:off x="9385297" y="2473040"/>
            <a:ext cx="13925864" cy="10340097"/>
            <a:chOff x="0" y="0"/>
            <a:chExt cx="13925863" cy="10340096"/>
          </a:xfrm>
        </p:grpSpPr>
        <p:sp>
          <p:nvSpPr>
            <p:cNvPr id="282" name="Imputation, one-hot encoding, standardization…"/>
            <p:cNvSpPr txBox="1"/>
            <p:nvPr/>
          </p:nvSpPr>
          <p:spPr>
            <a:xfrm>
              <a:off x="0" y="0"/>
              <a:ext cx="13925864" cy="3103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marL="685800" indent="-685800" defTabSz="914400">
                <a:spcBef>
                  <a:spcPts val="1500"/>
                </a:spcBef>
                <a:buSzPct val="100000"/>
                <a:buFont typeface="Arial"/>
                <a:buChar char="•"/>
                <a:defRPr sz="4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Imputation, one-hot encoding, standardization</a:t>
              </a:r>
            </a:p>
            <a:p>
              <a:pPr marL="685800" indent="-685800" defTabSz="914400">
                <a:spcBef>
                  <a:spcPts val="1500"/>
                </a:spcBef>
                <a:buSzPct val="100000"/>
                <a:buFont typeface="Arial"/>
                <a:buChar char="•"/>
                <a:defRPr sz="4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Feature selection and/or feature extraction (e.g. PCA)</a:t>
              </a:r>
            </a:p>
            <a:p>
              <a:pPr marL="685800" indent="-685800" defTabSz="914400">
                <a:spcBef>
                  <a:spcPts val="1500"/>
                </a:spcBef>
                <a:buSzPct val="100000"/>
                <a:buFont typeface="Arial"/>
                <a:buChar char="•"/>
                <a:defRPr sz="4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Count/Label/Target encoding of categorical features</a:t>
              </a:r>
            </a:p>
          </p:txBody>
        </p:sp>
        <p:sp>
          <p:nvSpPr>
            <p:cNvPr id="283" name="Ensembles often out-perform individual models…"/>
            <p:cNvSpPr txBox="1"/>
            <p:nvPr/>
          </p:nvSpPr>
          <p:spPr>
            <a:xfrm>
              <a:off x="0" y="6883727"/>
              <a:ext cx="13925864" cy="3456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marL="685800" indent="-685800" defTabSz="914400">
                <a:spcBef>
                  <a:spcPts val="1500"/>
                </a:spcBef>
                <a:buSzPct val="100000"/>
                <a:buFont typeface="Arial"/>
                <a:buChar char="•"/>
                <a:defRPr sz="4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rPr dirty="0"/>
                <a:t>Ensembles often out-perform individual models</a:t>
              </a:r>
            </a:p>
            <a:p>
              <a:pPr marL="685800" indent="-685800" defTabSz="914400">
                <a:spcBef>
                  <a:spcPts val="1500"/>
                </a:spcBef>
                <a:buSzPct val="100000"/>
                <a:buFont typeface="Arial"/>
                <a:buChar char="•"/>
                <a:defRPr sz="4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rPr dirty="0"/>
                <a:t>Stacking / Super Learning (Wolpert, </a:t>
              </a:r>
              <a:r>
                <a:rPr dirty="0" err="1"/>
                <a:t>Breiman</a:t>
              </a:r>
              <a:r>
                <a:rPr dirty="0"/>
                <a:t>)</a:t>
              </a:r>
            </a:p>
            <a:p>
              <a:pPr marL="685800" indent="-685800" defTabSz="914400">
                <a:spcBef>
                  <a:spcPts val="1500"/>
                </a:spcBef>
                <a:buSzPct val="100000"/>
                <a:buFont typeface="Arial"/>
                <a:buChar char="•"/>
                <a:defRPr sz="4000">
                  <a:solidFill>
                    <a:srgbClr val="595959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rPr dirty="0"/>
                <a:t>Ensemble Selection (Caruana)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1180</Words>
  <Application>Microsoft Macintosh PowerPoint</Application>
  <PresentationFormat>Custom</PresentationFormat>
  <Paragraphs>213</Paragraphs>
  <Slides>31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Courier</vt:lpstr>
      <vt:lpstr>Futura</vt:lpstr>
      <vt:lpstr>Futura Bold</vt:lpstr>
      <vt:lpstr>Helvetica</vt:lpstr>
      <vt:lpstr>Lucida Grande</vt:lpstr>
      <vt:lpstr>Times New Roman</vt:lpstr>
      <vt:lpstr>White</vt:lpstr>
      <vt:lpstr>Scalable Automatic  Machine Learning in H2O</vt:lpstr>
      <vt:lpstr>What is H2O?</vt:lpstr>
      <vt:lpstr>Agenda</vt:lpstr>
      <vt:lpstr>Intro to Automatic Machine Learning</vt:lpstr>
      <vt:lpstr>Problems to Automate: Supervised Learning</vt:lpstr>
      <vt:lpstr>Goals &amp; Features of AutoML</vt:lpstr>
      <vt:lpstr>Evolution of AutoML</vt:lpstr>
      <vt:lpstr>Aspects of [Automatic] Machine Learning</vt:lpstr>
      <vt:lpstr>Aspects of Automatic Machine Learning</vt:lpstr>
      <vt:lpstr>Will AutoML Take My Job?!</vt:lpstr>
      <vt:lpstr>[Not-So-Automatic] Aspects of Machine Learning</vt:lpstr>
      <vt:lpstr>H2O Platform</vt:lpstr>
      <vt:lpstr>H2O Machine Learning Platform</vt:lpstr>
      <vt:lpstr>H2O Open Source AI Platform</vt:lpstr>
      <vt:lpstr>H2O Machine Learning Features</vt:lpstr>
      <vt:lpstr>Machine Learning at Scale</vt:lpstr>
      <vt:lpstr>PowerPoint Presentation</vt:lpstr>
      <vt:lpstr>H2O’s AutoML</vt:lpstr>
      <vt:lpstr>H2O AutoML (v3.26)</vt:lpstr>
      <vt:lpstr>Random Grid Search &amp; Stacking</vt:lpstr>
      <vt:lpstr>H2O AutoML</vt:lpstr>
      <vt:lpstr>H2O AutoML in Python</vt:lpstr>
      <vt:lpstr>H2O AutoML in R</vt:lpstr>
      <vt:lpstr>H2O AutoML in Flow GUI</vt:lpstr>
      <vt:lpstr>H2O AutoML Leaderboard</vt:lpstr>
      <vt:lpstr>AutoML Benchmarks</vt:lpstr>
      <vt:lpstr>AutoML Benchmarks</vt:lpstr>
      <vt:lpstr>H2O AutoML Roadmap</vt:lpstr>
      <vt:lpstr>Learn H2O AutoML!</vt:lpstr>
      <vt:lpstr>H2O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Automatic  Machine Learning in H2O</dc:title>
  <cp:lastModifiedBy>Microsoft Office User</cp:lastModifiedBy>
  <cp:revision>12</cp:revision>
  <dcterms:modified xsi:type="dcterms:W3CDTF">2020-02-18T16:54:24Z</dcterms:modified>
</cp:coreProperties>
</file>